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
  </p:sldMasterIdLst>
  <p:notesMasterIdLst>
    <p:notesMasterId r:id="rId27"/>
  </p:notesMasterIdLst>
  <p:sldIdLst>
    <p:sldId id="256" r:id="rId7"/>
    <p:sldId id="280" r:id="rId8"/>
    <p:sldId id="279" r:id="rId9"/>
    <p:sldId id="261" r:id="rId10"/>
    <p:sldId id="258" r:id="rId11"/>
    <p:sldId id="259" r:id="rId12"/>
    <p:sldId id="260" r:id="rId13"/>
    <p:sldId id="277" r:id="rId14"/>
    <p:sldId id="257" r:id="rId15"/>
    <p:sldId id="265" r:id="rId16"/>
    <p:sldId id="266" r:id="rId17"/>
    <p:sldId id="267" r:id="rId18"/>
    <p:sldId id="268" r:id="rId19"/>
    <p:sldId id="269" r:id="rId20"/>
    <p:sldId id="270" r:id="rId21"/>
    <p:sldId id="271" r:id="rId22"/>
    <p:sldId id="272" r:id="rId23"/>
    <p:sldId id="273" r:id="rId24"/>
    <p:sldId id="274" r:id="rId25"/>
    <p:sldId id="27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87"/>
    <a:srgbClr val="CD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6" autoAdjust="0"/>
    <p:restoredTop sz="76814" autoAdjust="0"/>
  </p:normalViewPr>
  <p:slideViewPr>
    <p:cSldViewPr snapToGrid="0">
      <p:cViewPr varScale="1">
        <p:scale>
          <a:sx n="52" d="100"/>
          <a:sy n="52" d="100"/>
        </p:scale>
        <p:origin x="3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4F52A9-7BF9-4C55-877A-B445F85044B7}" type="datetimeFigureOut">
              <a:rPr lang="en-US" smtClean="0"/>
              <a:t>5/13/2019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CE3E70-ADB1-4D66-A7FA-6342C8018E37}" type="slidenum">
              <a:rPr lang="en-US" smtClean="0"/>
              <a:t>‹#›</a:t>
            </a:fld>
            <a:endParaRPr lang="en-US"/>
          </a:p>
        </p:txBody>
      </p:sp>
    </p:spTree>
    <p:extLst>
      <p:ext uri="{BB962C8B-B14F-4D97-AF65-F5344CB8AC3E}">
        <p14:creationId xmlns:p14="http://schemas.microsoft.com/office/powerpoint/2010/main" val="3613756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C3BE0D-CA17-EF48-A900-5D70027A99EB}" type="slidenum">
              <a:rPr lang="en-US" smtClean="0"/>
              <a:t>2</a:t>
            </a:fld>
            <a:endParaRPr lang="en-US"/>
          </a:p>
        </p:txBody>
      </p:sp>
    </p:spTree>
    <p:extLst>
      <p:ext uri="{BB962C8B-B14F-4D97-AF65-F5344CB8AC3E}">
        <p14:creationId xmlns:p14="http://schemas.microsoft.com/office/powerpoint/2010/main" val="899461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NO</a:t>
            </a:r>
            <a:r>
              <a:rPr lang="en-US" baseline="0" dirty="0"/>
              <a:t> TEMP DATA in the </a:t>
            </a:r>
            <a:r>
              <a:rPr lang="en-US" dirty="0"/>
              <a:t>LAGOS data</a:t>
            </a:r>
            <a:r>
              <a:rPr lang="en-US" baseline="0" dirty="0"/>
              <a:t> set, so we couldn’t compare temp</a:t>
            </a:r>
          </a:p>
          <a:p>
            <a:r>
              <a:rPr lang="en-US" baseline="0" dirty="0"/>
              <a:t>– same parameter, same time period, </a:t>
            </a:r>
            <a:r>
              <a:rPr lang="en-US" b="1" baseline="0" dirty="0">
                <a:solidFill>
                  <a:srgbClr val="FF0000"/>
                </a:solidFill>
              </a:rPr>
              <a:t>same water depth (??), # lakes??, </a:t>
            </a:r>
            <a:r>
              <a:rPr lang="en-US" baseline="0" dirty="0"/>
              <a:t>larger geographic region so wider range of types of lakes (elevation, size, land use)</a:t>
            </a:r>
            <a:endParaRPr lang="en-US" dirty="0"/>
          </a:p>
        </p:txBody>
      </p:sp>
      <p:sp>
        <p:nvSpPr>
          <p:cNvPr id="4" name="Slide Number Placeholder 3"/>
          <p:cNvSpPr>
            <a:spLocks noGrp="1"/>
          </p:cNvSpPr>
          <p:nvPr>
            <p:ph type="sldNum" sz="quarter" idx="10"/>
          </p:nvPr>
        </p:nvSpPr>
        <p:spPr/>
        <p:txBody>
          <a:bodyPr/>
          <a:lstStyle/>
          <a:p>
            <a:fld id="{56C3BE0D-CA17-EF48-A900-5D70027A99EB}" type="slidenum">
              <a:rPr lang="en-US" smtClean="0"/>
              <a:t>14</a:t>
            </a:fld>
            <a:endParaRPr lang="en-US"/>
          </a:p>
        </p:txBody>
      </p:sp>
    </p:spTree>
    <p:extLst>
      <p:ext uri="{BB962C8B-B14F-4D97-AF65-F5344CB8AC3E}">
        <p14:creationId xmlns:p14="http://schemas.microsoft.com/office/powerpoint/2010/main" val="1589499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C3BE0D-CA17-EF48-A900-5D70027A99EB}" type="slidenum">
              <a:rPr lang="en-US" smtClean="0"/>
              <a:t>15</a:t>
            </a:fld>
            <a:endParaRPr lang="en-US"/>
          </a:p>
        </p:txBody>
      </p:sp>
    </p:spTree>
    <p:extLst>
      <p:ext uri="{BB962C8B-B14F-4D97-AF65-F5344CB8AC3E}">
        <p14:creationId xmlns:p14="http://schemas.microsoft.com/office/powerpoint/2010/main" val="4287864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C3BE0D-CA17-EF48-A900-5D70027A99EB}" type="slidenum">
              <a:rPr lang="en-US" smtClean="0"/>
              <a:t>16</a:t>
            </a:fld>
            <a:endParaRPr lang="en-US"/>
          </a:p>
        </p:txBody>
      </p:sp>
    </p:spTree>
    <p:extLst>
      <p:ext uri="{BB962C8B-B14F-4D97-AF65-F5344CB8AC3E}">
        <p14:creationId xmlns:p14="http://schemas.microsoft.com/office/powerpoint/2010/main" val="493410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Large-scale drivers</a:t>
            </a:r>
            <a:r>
              <a:rPr lang="en-US" baseline="0" dirty="0"/>
              <a:t> – large-scale land use change, atmospheric deposition</a:t>
            </a:r>
            <a:endParaRPr lang="en-US" dirty="0"/>
          </a:p>
        </p:txBody>
      </p:sp>
      <p:sp>
        <p:nvSpPr>
          <p:cNvPr id="4" name="Slide Number Placeholder 3"/>
          <p:cNvSpPr>
            <a:spLocks noGrp="1"/>
          </p:cNvSpPr>
          <p:nvPr>
            <p:ph type="sldNum" sz="quarter" idx="10"/>
          </p:nvPr>
        </p:nvSpPr>
        <p:spPr/>
        <p:txBody>
          <a:bodyPr/>
          <a:lstStyle/>
          <a:p>
            <a:fld id="{56C3BE0D-CA17-EF48-A900-5D70027A99EB}" type="slidenum">
              <a:rPr lang="en-US" smtClean="0"/>
              <a:t>17</a:t>
            </a:fld>
            <a:endParaRPr lang="en-US"/>
          </a:p>
        </p:txBody>
      </p:sp>
    </p:spTree>
    <p:extLst>
      <p:ext uri="{BB962C8B-B14F-4D97-AF65-F5344CB8AC3E}">
        <p14:creationId xmlns:p14="http://schemas.microsoft.com/office/powerpoint/2010/main" val="4001984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Large-scale drivers</a:t>
            </a:r>
            <a:r>
              <a:rPr lang="en-US" baseline="0" dirty="0"/>
              <a:t> – large-scale land use change, atmospheric deposition</a:t>
            </a:r>
            <a:endParaRPr lang="en-US" dirty="0"/>
          </a:p>
        </p:txBody>
      </p:sp>
      <p:sp>
        <p:nvSpPr>
          <p:cNvPr id="4" name="Slide Number Placeholder 3"/>
          <p:cNvSpPr>
            <a:spLocks noGrp="1"/>
          </p:cNvSpPr>
          <p:nvPr>
            <p:ph type="sldNum" sz="quarter" idx="10"/>
          </p:nvPr>
        </p:nvSpPr>
        <p:spPr/>
        <p:txBody>
          <a:bodyPr/>
          <a:lstStyle/>
          <a:p>
            <a:fld id="{56C3BE0D-CA17-EF48-A900-5D70027A99EB}" type="slidenum">
              <a:rPr lang="en-US" smtClean="0"/>
              <a:t>18</a:t>
            </a:fld>
            <a:endParaRPr lang="en-US"/>
          </a:p>
        </p:txBody>
      </p:sp>
    </p:spTree>
    <p:extLst>
      <p:ext uri="{BB962C8B-B14F-4D97-AF65-F5344CB8AC3E}">
        <p14:creationId xmlns:p14="http://schemas.microsoft.com/office/powerpoint/2010/main" val="2350638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Large-scale drivers</a:t>
            </a:r>
            <a:r>
              <a:rPr lang="en-US" baseline="0" dirty="0"/>
              <a:t> – large-scale land use change, atmospheric deposition</a:t>
            </a:r>
            <a:endParaRPr lang="en-US" dirty="0"/>
          </a:p>
        </p:txBody>
      </p:sp>
      <p:sp>
        <p:nvSpPr>
          <p:cNvPr id="4" name="Slide Number Placeholder 3"/>
          <p:cNvSpPr>
            <a:spLocks noGrp="1"/>
          </p:cNvSpPr>
          <p:nvPr>
            <p:ph type="sldNum" sz="quarter" idx="10"/>
          </p:nvPr>
        </p:nvSpPr>
        <p:spPr/>
        <p:txBody>
          <a:bodyPr/>
          <a:lstStyle/>
          <a:p>
            <a:fld id="{56C3BE0D-CA17-EF48-A900-5D70027A99EB}" type="slidenum">
              <a:rPr lang="en-US" smtClean="0"/>
              <a:t>19</a:t>
            </a:fld>
            <a:endParaRPr lang="en-US"/>
          </a:p>
        </p:txBody>
      </p:sp>
    </p:spTree>
    <p:extLst>
      <p:ext uri="{BB962C8B-B14F-4D97-AF65-F5344CB8AC3E}">
        <p14:creationId xmlns:p14="http://schemas.microsoft.com/office/powerpoint/2010/main" val="103812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data that I’ll be talking about today is from freshwater lakes and ponds. The sampling season generally runs from April to November and the protocol includes weekly sampling of water clarity, reported as </a:t>
            </a:r>
            <a:r>
              <a:rPr lang="en-US" baseline="0" dirty="0" err="1"/>
              <a:t>secchi</a:t>
            </a:r>
            <a:r>
              <a:rPr lang="en-US" baseline="0" dirty="0"/>
              <a:t> depth, and water temperature; bi-weekly sampling of </a:t>
            </a:r>
            <a:r>
              <a:rPr lang="en-US" baseline="0" dirty="0" err="1"/>
              <a:t>chorophyll</a:t>
            </a:r>
            <a:r>
              <a:rPr lang="en-US" baseline="0" dirty="0"/>
              <a:t>-a and dissolved oxygen, and then three times per season samples are collected for lab analysis of nutrients, alkalinity, pH and bacteria. For deeper lakes, there may be samples taken near the surface and near the bottom. A “deep” lake in RI is greater than 6 m deep, and we don’t have many of those. CHECK THIS</a:t>
            </a:r>
            <a:endParaRPr lang="en-US" dirty="0"/>
          </a:p>
        </p:txBody>
      </p:sp>
      <p:sp>
        <p:nvSpPr>
          <p:cNvPr id="4" name="Slide Number Placeholder 3"/>
          <p:cNvSpPr>
            <a:spLocks noGrp="1"/>
          </p:cNvSpPr>
          <p:nvPr>
            <p:ph type="sldNum" sz="quarter" idx="10"/>
          </p:nvPr>
        </p:nvSpPr>
        <p:spPr/>
        <p:txBody>
          <a:bodyPr/>
          <a:lstStyle/>
          <a:p>
            <a:fld id="{56C3BE0D-CA17-EF48-A900-5D70027A99EB}" type="slidenum">
              <a:rPr lang="en-US" smtClean="0"/>
              <a:t>3</a:t>
            </a:fld>
            <a:endParaRPr lang="en-US"/>
          </a:p>
        </p:txBody>
      </p:sp>
    </p:spTree>
    <p:extLst>
      <p:ext uri="{BB962C8B-B14F-4D97-AF65-F5344CB8AC3E}">
        <p14:creationId xmlns:p14="http://schemas.microsoft.com/office/powerpoint/2010/main" val="447674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the</a:t>
            </a:r>
            <a:r>
              <a:rPr lang="en-US" baseline="0" dirty="0"/>
              <a:t> long-term analysis of lake water quality we used data from lakes, ponds and reservoirs, looking at all data collected over the years 1990 to 2016. </a:t>
            </a:r>
          </a:p>
          <a:p>
            <a:r>
              <a:rPr lang="en-US" baseline="0" dirty="0"/>
              <a:t>We bracketed the season at May through October and looked at how 4 water quality parameters may have changed: Temperature, </a:t>
            </a:r>
            <a:r>
              <a:rPr lang="en-US" baseline="0" dirty="0" err="1"/>
              <a:t>Chl</a:t>
            </a:r>
            <a:r>
              <a:rPr lang="en-US" baseline="0" dirty="0"/>
              <a:t>-a, TN, and TP. We only used data collected at these sites at approximately 1 m depth.</a:t>
            </a:r>
          </a:p>
          <a:p>
            <a:endParaRPr lang="en-US" baseline="0" dirty="0"/>
          </a:p>
          <a:p>
            <a:r>
              <a:rPr lang="en-US" baseline="0" dirty="0"/>
              <a:t>We filtered the data so that we were left with only those sites that had at least 10 years of observations for at least one of these parameters over that time period of 1990 to 2016, leaving us with 72 sites. 85% of those sites have at least 10 years of data for all four parameters.</a:t>
            </a:r>
          </a:p>
          <a:p>
            <a:endParaRPr lang="en-US" baseline="0" dirty="0"/>
          </a:p>
          <a:p>
            <a:r>
              <a:rPr lang="en-US" baseline="0" dirty="0"/>
              <a:t>The map shows those lakes in red, while the other 15% where they 10+ years for a subset of those parameters are shown in blue.</a:t>
            </a:r>
          </a:p>
          <a:p>
            <a:endParaRPr lang="en-US" baseline="0" dirty="0"/>
          </a:p>
          <a:p>
            <a:r>
              <a:rPr lang="en-US" baseline="0" dirty="0"/>
              <a:t>We did an anomaly analysis on these data, which I’ll explain in a moment, but it’s a common method for identifying long-term trends in noisy data like precipitation or air temperature.</a:t>
            </a:r>
          </a:p>
          <a:p>
            <a:endParaRPr lang="en-US" baseline="0" dirty="0"/>
          </a:p>
          <a:p>
            <a:r>
              <a:rPr lang="en-US" baseline="0" dirty="0"/>
              <a:t>As a point of comparison, we did the same analysis on the full LAGOS-NE dataset which includes data from the northeast quadrant of the US, shown in the map inset as dark grey, with RI being the small red area on the east coast. Our RI data are also in the LAGOS-NE dataset.</a:t>
            </a:r>
          </a:p>
        </p:txBody>
      </p:sp>
      <p:sp>
        <p:nvSpPr>
          <p:cNvPr id="4" name="Slide Number Placeholder 3"/>
          <p:cNvSpPr>
            <a:spLocks noGrp="1"/>
          </p:cNvSpPr>
          <p:nvPr>
            <p:ph type="sldNum" sz="quarter" idx="10"/>
          </p:nvPr>
        </p:nvSpPr>
        <p:spPr/>
        <p:txBody>
          <a:bodyPr/>
          <a:lstStyle/>
          <a:p>
            <a:fld id="{56C3BE0D-CA17-EF48-A900-5D70027A99EB}" type="slidenum">
              <a:rPr lang="en-US" smtClean="0"/>
              <a:t>4</a:t>
            </a:fld>
            <a:endParaRPr lang="en-US"/>
          </a:p>
        </p:txBody>
      </p:sp>
    </p:spTree>
    <p:extLst>
      <p:ext uri="{BB962C8B-B14F-4D97-AF65-F5344CB8AC3E}">
        <p14:creationId xmlns:p14="http://schemas.microsoft.com/office/powerpoint/2010/main" val="3055913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have been collected over the years by a large group</a:t>
            </a:r>
            <a:r>
              <a:rPr lang="en-US" baseline="0" dirty="0"/>
              <a:t> of volunteers led by a program called Watershed Watch based at the University of Rhode Island’s Cooperative Extension Water Quality Group. Some have been with the program for most of its existence, others have come and gone, but all have been well-trained by Linda Green and Elizabeth Herron who run the program and ensure that proper protocols are followed. They also oversee the QA/QC of the data as it moves from paper postcards, sometimes online data entry, into spreadsheets and then out to the public. The data are used by RI DEM and the EPA for the state’s bi-annual integrated report on water quality. WW started in 1988 with 14 lakes, and it’s now grown to monitoring more than 250 sites on over 120 water bodies, now including not only lakes and ponds but also stream reaches, coastal salt ponds and </a:t>
            </a:r>
            <a:r>
              <a:rPr lang="en-US" baseline="0" dirty="0" err="1"/>
              <a:t>embayments</a:t>
            </a:r>
            <a:r>
              <a:rPr lang="en-US" baseline="0" dirty="0"/>
              <a:t>.</a:t>
            </a:r>
            <a:endParaRPr lang="en-US" dirty="0"/>
          </a:p>
        </p:txBody>
      </p:sp>
      <p:sp>
        <p:nvSpPr>
          <p:cNvPr id="4" name="Slide Number Placeholder 3"/>
          <p:cNvSpPr>
            <a:spLocks noGrp="1"/>
          </p:cNvSpPr>
          <p:nvPr>
            <p:ph type="sldNum" sz="quarter" idx="10"/>
          </p:nvPr>
        </p:nvSpPr>
        <p:spPr/>
        <p:txBody>
          <a:bodyPr/>
          <a:lstStyle/>
          <a:p>
            <a:fld id="{56C3BE0D-CA17-EF48-A900-5D70027A99EB}" type="slidenum">
              <a:rPr lang="en-US" smtClean="0"/>
              <a:t>5</a:t>
            </a:fld>
            <a:endParaRPr lang="en-US"/>
          </a:p>
        </p:txBody>
      </p:sp>
    </p:spTree>
    <p:extLst>
      <p:ext uri="{BB962C8B-B14F-4D97-AF65-F5344CB8AC3E}">
        <p14:creationId xmlns:p14="http://schemas.microsoft.com/office/powerpoint/2010/main" val="1316406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data that I’ll be talking about today is from freshwater lakes and ponds. The sampling season generally runs from April to November and the protocol includes weekly sampling of water clarity, reported as </a:t>
            </a:r>
            <a:r>
              <a:rPr lang="en-US" baseline="0" dirty="0" err="1"/>
              <a:t>secchi</a:t>
            </a:r>
            <a:r>
              <a:rPr lang="en-US" baseline="0" dirty="0"/>
              <a:t> depth, and water temperature; bi-weekly sampling of </a:t>
            </a:r>
            <a:r>
              <a:rPr lang="en-US" baseline="0" dirty="0" err="1"/>
              <a:t>chorophyll</a:t>
            </a:r>
            <a:r>
              <a:rPr lang="en-US" baseline="0" dirty="0"/>
              <a:t>-a and dissolved oxygen, and then three times per season samples are collected for lab analysis of nutrients, alkalinity, pH and bacteria. For deeper lakes, there may be samples taken near the surface and near the bottom. A “deep” lake in RI is greater than 6 m deep, and we don’t have many of those. CHECK THIS</a:t>
            </a:r>
            <a:endParaRPr lang="en-US" dirty="0"/>
          </a:p>
        </p:txBody>
      </p:sp>
      <p:sp>
        <p:nvSpPr>
          <p:cNvPr id="4" name="Slide Number Placeholder 3"/>
          <p:cNvSpPr>
            <a:spLocks noGrp="1"/>
          </p:cNvSpPr>
          <p:nvPr>
            <p:ph type="sldNum" sz="quarter" idx="10"/>
          </p:nvPr>
        </p:nvSpPr>
        <p:spPr/>
        <p:txBody>
          <a:bodyPr/>
          <a:lstStyle/>
          <a:p>
            <a:fld id="{56C3BE0D-CA17-EF48-A900-5D70027A99EB}" type="slidenum">
              <a:rPr lang="en-US" smtClean="0"/>
              <a:t>6</a:t>
            </a:fld>
            <a:endParaRPr lang="en-US"/>
          </a:p>
        </p:txBody>
      </p:sp>
    </p:spTree>
    <p:extLst>
      <p:ext uri="{BB962C8B-B14F-4D97-AF65-F5344CB8AC3E}">
        <p14:creationId xmlns:p14="http://schemas.microsoft.com/office/powerpoint/2010/main" val="3211862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the</a:t>
            </a:r>
            <a:r>
              <a:rPr lang="en-US" baseline="0" dirty="0"/>
              <a:t> long-term analysis of lake water quality we used data from lakes, ponds and reservoirs, looking at all data collected over the years 1990 to 2016. </a:t>
            </a:r>
          </a:p>
          <a:p>
            <a:r>
              <a:rPr lang="en-US" baseline="0" dirty="0"/>
              <a:t>We bracketed the season at May through October and looked at how 4 water quality parameters may have changed: Temperature, </a:t>
            </a:r>
            <a:r>
              <a:rPr lang="en-US" baseline="0" dirty="0" err="1"/>
              <a:t>Chl</a:t>
            </a:r>
            <a:r>
              <a:rPr lang="en-US" baseline="0" dirty="0"/>
              <a:t>-a, TN, and TP. We only used data collected at these sites at approximately 1 m depth.</a:t>
            </a:r>
          </a:p>
          <a:p>
            <a:endParaRPr lang="en-US" baseline="0" dirty="0"/>
          </a:p>
          <a:p>
            <a:r>
              <a:rPr lang="en-US" baseline="0" dirty="0"/>
              <a:t>We filtered the data so that we were left with only those sites that had at least 10 years of observations for at least one of these parameters over that time period of 1990 to 2016, leaving us with 72 sites. 85% of those sites have at least 10 years of data for all four parameters.</a:t>
            </a:r>
          </a:p>
          <a:p>
            <a:endParaRPr lang="en-US" baseline="0" dirty="0"/>
          </a:p>
          <a:p>
            <a:r>
              <a:rPr lang="en-US" baseline="0" dirty="0"/>
              <a:t>The map shows those lakes in red, while the other 15% where they 10+ years for a subset of those parameters are shown in blue.</a:t>
            </a:r>
          </a:p>
          <a:p>
            <a:endParaRPr lang="en-US" baseline="0" dirty="0"/>
          </a:p>
          <a:p>
            <a:r>
              <a:rPr lang="en-US" baseline="0" dirty="0"/>
              <a:t>We did an anomaly analysis on these data, which I’ll explain in a moment, but it’s a common method for identifying long-term trends in noisy data like precipitation or air temperature.</a:t>
            </a:r>
          </a:p>
          <a:p>
            <a:endParaRPr lang="en-US" baseline="0" dirty="0"/>
          </a:p>
          <a:p>
            <a:r>
              <a:rPr lang="en-US" baseline="0" dirty="0"/>
              <a:t>As a point of comparison, we did the same analysis on the full LAGOS-NE dataset which includes data from the northeast quadrant of the US, shown in the map inset as dark grey, with RI being the small red area on the east coast. Our RI data are also in the LAGOS-NE dataset.</a:t>
            </a:r>
          </a:p>
        </p:txBody>
      </p:sp>
      <p:sp>
        <p:nvSpPr>
          <p:cNvPr id="4" name="Slide Number Placeholder 3"/>
          <p:cNvSpPr>
            <a:spLocks noGrp="1"/>
          </p:cNvSpPr>
          <p:nvPr>
            <p:ph type="sldNum" sz="quarter" idx="10"/>
          </p:nvPr>
        </p:nvSpPr>
        <p:spPr/>
        <p:txBody>
          <a:bodyPr/>
          <a:lstStyle/>
          <a:p>
            <a:fld id="{56C3BE0D-CA17-EF48-A900-5D70027A99EB}" type="slidenum">
              <a:rPr lang="en-US" smtClean="0"/>
              <a:t>7</a:t>
            </a:fld>
            <a:endParaRPr lang="en-US"/>
          </a:p>
        </p:txBody>
      </p:sp>
    </p:spTree>
    <p:extLst>
      <p:ext uri="{BB962C8B-B14F-4D97-AF65-F5344CB8AC3E}">
        <p14:creationId xmlns:p14="http://schemas.microsoft.com/office/powerpoint/2010/main" val="3036066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the</a:t>
            </a:r>
            <a:r>
              <a:rPr lang="en-US" baseline="0" dirty="0"/>
              <a:t> long-term analysis of lake water quality we used data from lakes, ponds and reservoirs, looking at all data collected over the years 1990 to 2016. </a:t>
            </a:r>
          </a:p>
          <a:p>
            <a:r>
              <a:rPr lang="en-US" baseline="0" dirty="0"/>
              <a:t>We bracketed the season at May through October and looked at how 4 water quality parameters may have changed: Temperature, </a:t>
            </a:r>
            <a:r>
              <a:rPr lang="en-US" baseline="0" dirty="0" err="1"/>
              <a:t>Chl</a:t>
            </a:r>
            <a:r>
              <a:rPr lang="en-US" baseline="0" dirty="0"/>
              <a:t>-a, TN, and TP. We only used data collected at these sites at approximately 1 m depth.</a:t>
            </a:r>
          </a:p>
          <a:p>
            <a:endParaRPr lang="en-US" baseline="0" dirty="0"/>
          </a:p>
          <a:p>
            <a:r>
              <a:rPr lang="en-US" baseline="0" dirty="0"/>
              <a:t>We filtered the data so that we were left with only those sites that had at least 10 years of observations for at least one of these parameters over that time period of 1990 to 2016, leaving us with 72 sites. 85% of those sites have at least 10 years of data for all four parameters.</a:t>
            </a:r>
          </a:p>
          <a:p>
            <a:endParaRPr lang="en-US" baseline="0" dirty="0"/>
          </a:p>
          <a:p>
            <a:r>
              <a:rPr lang="en-US" baseline="0" dirty="0"/>
              <a:t>The map shows those lakes in red, while the other 15% where they 10+ years for a subset of those parameters are shown in blue.</a:t>
            </a:r>
          </a:p>
          <a:p>
            <a:endParaRPr lang="en-US" baseline="0" dirty="0"/>
          </a:p>
          <a:p>
            <a:r>
              <a:rPr lang="en-US" baseline="0" dirty="0"/>
              <a:t>We did an anomaly analysis on these data, which I’ll explain in a moment, but it’s a common method for identifying long-term trends in noisy data like precipitation or air temperature.</a:t>
            </a:r>
          </a:p>
          <a:p>
            <a:endParaRPr lang="en-US" baseline="0" dirty="0"/>
          </a:p>
          <a:p>
            <a:r>
              <a:rPr lang="en-US" baseline="0" dirty="0"/>
              <a:t>As a point of comparison, we did the same analysis on the full LAGOS-NE dataset which includes data from the northeast quadrant of the US, shown in the map inset as dark grey, with RI being the small red area on the east coast. Our RI data are also in the LAGOS-NE dataset.</a:t>
            </a:r>
          </a:p>
        </p:txBody>
      </p:sp>
      <p:sp>
        <p:nvSpPr>
          <p:cNvPr id="4" name="Slide Number Placeholder 3"/>
          <p:cNvSpPr>
            <a:spLocks noGrp="1"/>
          </p:cNvSpPr>
          <p:nvPr>
            <p:ph type="sldNum" sz="quarter" idx="10"/>
          </p:nvPr>
        </p:nvSpPr>
        <p:spPr/>
        <p:txBody>
          <a:bodyPr/>
          <a:lstStyle/>
          <a:p>
            <a:fld id="{56C3BE0D-CA17-EF48-A900-5D70027A99EB}" type="slidenum">
              <a:rPr lang="en-US" smtClean="0"/>
              <a:t>8</a:t>
            </a:fld>
            <a:endParaRPr lang="en-US"/>
          </a:p>
        </p:txBody>
      </p:sp>
    </p:spTree>
    <p:extLst>
      <p:ext uri="{BB962C8B-B14F-4D97-AF65-F5344CB8AC3E}">
        <p14:creationId xmlns:p14="http://schemas.microsoft.com/office/powerpoint/2010/main" val="644345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 the anomaly analysis of the water temperature. Anomaly analysis looks at how different each year is from the long term mean. we</a:t>
            </a:r>
            <a:r>
              <a:rPr lang="uk-UA" baseline="0" dirty="0"/>
              <a:t>’</a:t>
            </a:r>
            <a:r>
              <a:rPr lang="en-US" baseline="0" dirty="0"/>
              <a:t>re looking at each lake individually, then taking the mean of each lakes’ anomaly with respect to itself. First we </a:t>
            </a:r>
            <a:r>
              <a:rPr lang="en-US" dirty="0"/>
              <a:t>Look</a:t>
            </a:r>
            <a:r>
              <a:rPr lang="en-US" baseline="0" dirty="0"/>
              <a:t> at each water body individually; find the seasonal mean (May to October); scaled deviation from the long-term mean (25 years). Average scaled deviation across all water bodies for each year. Red = positive, Blue = negative  Each measurement was centered by mean and scaled by </a:t>
            </a:r>
            <a:r>
              <a:rPr lang="en-US" baseline="0" dirty="0" err="1"/>
              <a:t>sd</a:t>
            </a:r>
            <a:r>
              <a:rPr lang="en-US" baseline="0" dirty="0"/>
              <a:t> (per site) (mean and </a:t>
            </a:r>
            <a:r>
              <a:rPr lang="en-US" baseline="0" dirty="0" err="1"/>
              <a:t>sd</a:t>
            </a:r>
            <a:r>
              <a:rPr lang="en-US" baseline="0" dirty="0"/>
              <a:t> calculated per site); Average z-score per year.</a:t>
            </a:r>
          </a:p>
          <a:p>
            <a:endParaRPr lang="en-US" dirty="0"/>
          </a:p>
        </p:txBody>
      </p:sp>
      <p:sp>
        <p:nvSpPr>
          <p:cNvPr id="4" name="Slide Number Placeholder 3"/>
          <p:cNvSpPr>
            <a:spLocks noGrp="1"/>
          </p:cNvSpPr>
          <p:nvPr>
            <p:ph type="sldNum" sz="quarter" idx="10"/>
          </p:nvPr>
        </p:nvSpPr>
        <p:spPr/>
        <p:txBody>
          <a:bodyPr/>
          <a:lstStyle/>
          <a:p>
            <a:fld id="{56C3BE0D-CA17-EF48-A900-5D70027A99EB}" type="slidenum">
              <a:rPr lang="en-US" smtClean="0"/>
              <a:t>10</a:t>
            </a:fld>
            <a:endParaRPr lang="en-US"/>
          </a:p>
        </p:txBody>
      </p:sp>
    </p:spTree>
    <p:extLst>
      <p:ext uri="{BB962C8B-B14F-4D97-AF65-F5344CB8AC3E}">
        <p14:creationId xmlns:p14="http://schemas.microsoft.com/office/powerpoint/2010/main" val="3195693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Missing several years of nutrient data</a:t>
            </a:r>
          </a:p>
        </p:txBody>
      </p:sp>
      <p:sp>
        <p:nvSpPr>
          <p:cNvPr id="4" name="Slide Number Placeholder 3"/>
          <p:cNvSpPr>
            <a:spLocks noGrp="1"/>
          </p:cNvSpPr>
          <p:nvPr>
            <p:ph type="sldNum" sz="quarter" idx="10"/>
          </p:nvPr>
        </p:nvSpPr>
        <p:spPr/>
        <p:txBody>
          <a:bodyPr/>
          <a:lstStyle/>
          <a:p>
            <a:fld id="{56C3BE0D-CA17-EF48-A900-5D70027A99EB}" type="slidenum">
              <a:rPr lang="en-US" smtClean="0"/>
              <a:t>11</a:t>
            </a:fld>
            <a:endParaRPr lang="en-US"/>
          </a:p>
        </p:txBody>
      </p:sp>
    </p:spTree>
    <p:extLst>
      <p:ext uri="{BB962C8B-B14F-4D97-AF65-F5344CB8AC3E}">
        <p14:creationId xmlns:p14="http://schemas.microsoft.com/office/powerpoint/2010/main" val="1198764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A28E2-903E-41FE-B1BA-493AF712F6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A2287F-426C-4D51-A5ED-BBEAB46B61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3FD671-04D2-44D1-AE52-6E7D928E2C54}"/>
              </a:ext>
            </a:extLst>
          </p:cNvPr>
          <p:cNvSpPr>
            <a:spLocks noGrp="1"/>
          </p:cNvSpPr>
          <p:nvPr>
            <p:ph type="dt" sz="half" idx="10"/>
          </p:nvPr>
        </p:nvSpPr>
        <p:spPr/>
        <p:txBody>
          <a:bodyPr/>
          <a:lstStyle/>
          <a:p>
            <a:fld id="{475F9B5D-33EC-458A-BA9D-04A859099E5C}" type="datetimeFigureOut">
              <a:rPr lang="en-US" smtClean="0"/>
              <a:t>5/13/2019</a:t>
            </a:fld>
            <a:endParaRPr lang="en-US"/>
          </a:p>
        </p:txBody>
      </p:sp>
      <p:sp>
        <p:nvSpPr>
          <p:cNvPr id="5" name="Footer Placeholder 4">
            <a:extLst>
              <a:ext uri="{FF2B5EF4-FFF2-40B4-BE49-F238E27FC236}">
                <a16:creationId xmlns:a16="http://schemas.microsoft.com/office/drawing/2014/main" id="{76C26022-3CF6-414A-BAF5-78E293542F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736DD4-AC33-4801-82C1-F628D32328AA}"/>
              </a:ext>
            </a:extLst>
          </p:cNvPr>
          <p:cNvSpPr>
            <a:spLocks noGrp="1"/>
          </p:cNvSpPr>
          <p:nvPr>
            <p:ph type="sldNum" sz="quarter" idx="12"/>
          </p:nvPr>
        </p:nvSpPr>
        <p:spPr/>
        <p:txBody>
          <a:bodyPr/>
          <a:lstStyle/>
          <a:p>
            <a:fld id="{A1711CAF-CC91-4C93-822A-41ABB338F74E}" type="slidenum">
              <a:rPr lang="en-US" smtClean="0"/>
              <a:t>‹#›</a:t>
            </a:fld>
            <a:endParaRPr lang="en-US"/>
          </a:p>
        </p:txBody>
      </p:sp>
    </p:spTree>
    <p:extLst>
      <p:ext uri="{BB962C8B-B14F-4D97-AF65-F5344CB8AC3E}">
        <p14:creationId xmlns:p14="http://schemas.microsoft.com/office/powerpoint/2010/main" val="247578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96DFB-D606-4BA8-A966-10297A1613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6567EB-973E-4E21-997A-37AF9D5DC01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A20E9E-E131-44B5-84B4-CF7E49F954AD}"/>
              </a:ext>
            </a:extLst>
          </p:cNvPr>
          <p:cNvSpPr>
            <a:spLocks noGrp="1"/>
          </p:cNvSpPr>
          <p:nvPr>
            <p:ph type="dt" sz="half" idx="10"/>
          </p:nvPr>
        </p:nvSpPr>
        <p:spPr/>
        <p:txBody>
          <a:bodyPr/>
          <a:lstStyle/>
          <a:p>
            <a:fld id="{475F9B5D-33EC-458A-BA9D-04A859099E5C}" type="datetimeFigureOut">
              <a:rPr lang="en-US" smtClean="0"/>
              <a:t>5/13/2019</a:t>
            </a:fld>
            <a:endParaRPr lang="en-US"/>
          </a:p>
        </p:txBody>
      </p:sp>
      <p:sp>
        <p:nvSpPr>
          <p:cNvPr id="5" name="Footer Placeholder 4">
            <a:extLst>
              <a:ext uri="{FF2B5EF4-FFF2-40B4-BE49-F238E27FC236}">
                <a16:creationId xmlns:a16="http://schemas.microsoft.com/office/drawing/2014/main" id="{A85E1065-0BCD-4A47-8D92-13B12034C8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0A3382-529A-4849-98D0-A501F6C81DBC}"/>
              </a:ext>
            </a:extLst>
          </p:cNvPr>
          <p:cNvSpPr>
            <a:spLocks noGrp="1"/>
          </p:cNvSpPr>
          <p:nvPr>
            <p:ph type="sldNum" sz="quarter" idx="12"/>
          </p:nvPr>
        </p:nvSpPr>
        <p:spPr/>
        <p:txBody>
          <a:bodyPr/>
          <a:lstStyle/>
          <a:p>
            <a:fld id="{A1711CAF-CC91-4C93-822A-41ABB338F74E}" type="slidenum">
              <a:rPr lang="en-US" smtClean="0"/>
              <a:t>‹#›</a:t>
            </a:fld>
            <a:endParaRPr lang="en-US"/>
          </a:p>
        </p:txBody>
      </p:sp>
    </p:spTree>
    <p:extLst>
      <p:ext uri="{BB962C8B-B14F-4D97-AF65-F5344CB8AC3E}">
        <p14:creationId xmlns:p14="http://schemas.microsoft.com/office/powerpoint/2010/main" val="2466737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0EA7B1-B48D-4177-9A69-604AA16136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04981E-7850-4023-9649-53966CBE6C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07D671-1A96-45C4-8BD5-14D5E4D8894B}"/>
              </a:ext>
            </a:extLst>
          </p:cNvPr>
          <p:cNvSpPr>
            <a:spLocks noGrp="1"/>
          </p:cNvSpPr>
          <p:nvPr>
            <p:ph type="dt" sz="half" idx="10"/>
          </p:nvPr>
        </p:nvSpPr>
        <p:spPr/>
        <p:txBody>
          <a:bodyPr/>
          <a:lstStyle/>
          <a:p>
            <a:fld id="{475F9B5D-33EC-458A-BA9D-04A859099E5C}" type="datetimeFigureOut">
              <a:rPr lang="en-US" smtClean="0"/>
              <a:t>5/13/2019</a:t>
            </a:fld>
            <a:endParaRPr lang="en-US"/>
          </a:p>
        </p:txBody>
      </p:sp>
      <p:sp>
        <p:nvSpPr>
          <p:cNvPr id="5" name="Footer Placeholder 4">
            <a:extLst>
              <a:ext uri="{FF2B5EF4-FFF2-40B4-BE49-F238E27FC236}">
                <a16:creationId xmlns:a16="http://schemas.microsoft.com/office/drawing/2014/main" id="{2F02312D-569F-4FBD-86F6-DAD0F3D925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EAB677-A01E-47EB-AEC9-9C3BFDCF8500}"/>
              </a:ext>
            </a:extLst>
          </p:cNvPr>
          <p:cNvSpPr>
            <a:spLocks noGrp="1"/>
          </p:cNvSpPr>
          <p:nvPr>
            <p:ph type="sldNum" sz="quarter" idx="12"/>
          </p:nvPr>
        </p:nvSpPr>
        <p:spPr/>
        <p:txBody>
          <a:bodyPr/>
          <a:lstStyle/>
          <a:p>
            <a:fld id="{A1711CAF-CC91-4C93-822A-41ABB338F74E}" type="slidenum">
              <a:rPr lang="en-US" smtClean="0"/>
              <a:t>‹#›</a:t>
            </a:fld>
            <a:endParaRPr lang="en-US"/>
          </a:p>
        </p:txBody>
      </p:sp>
    </p:spTree>
    <p:extLst>
      <p:ext uri="{BB962C8B-B14F-4D97-AF65-F5344CB8AC3E}">
        <p14:creationId xmlns:p14="http://schemas.microsoft.com/office/powerpoint/2010/main" val="2882045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51E2-7D80-4ADC-A5DA-0671758310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BCAB39-49B4-4F7F-9402-493A6B766E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8C5ED-B62E-4070-A870-42D5A8ABDA93}"/>
              </a:ext>
            </a:extLst>
          </p:cNvPr>
          <p:cNvSpPr>
            <a:spLocks noGrp="1"/>
          </p:cNvSpPr>
          <p:nvPr>
            <p:ph type="dt" sz="half" idx="10"/>
          </p:nvPr>
        </p:nvSpPr>
        <p:spPr/>
        <p:txBody>
          <a:bodyPr/>
          <a:lstStyle/>
          <a:p>
            <a:fld id="{475F9B5D-33EC-458A-BA9D-04A859099E5C}" type="datetimeFigureOut">
              <a:rPr lang="en-US" smtClean="0"/>
              <a:t>5/13/2019</a:t>
            </a:fld>
            <a:endParaRPr lang="en-US"/>
          </a:p>
        </p:txBody>
      </p:sp>
      <p:sp>
        <p:nvSpPr>
          <p:cNvPr id="5" name="Footer Placeholder 4">
            <a:extLst>
              <a:ext uri="{FF2B5EF4-FFF2-40B4-BE49-F238E27FC236}">
                <a16:creationId xmlns:a16="http://schemas.microsoft.com/office/drawing/2014/main" id="{A3235E58-B89A-4A11-A6E4-4462133315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BD991D-0899-4632-8F35-F7087E6A0BCE}"/>
              </a:ext>
            </a:extLst>
          </p:cNvPr>
          <p:cNvSpPr>
            <a:spLocks noGrp="1"/>
          </p:cNvSpPr>
          <p:nvPr>
            <p:ph type="sldNum" sz="quarter" idx="12"/>
          </p:nvPr>
        </p:nvSpPr>
        <p:spPr/>
        <p:txBody>
          <a:bodyPr/>
          <a:lstStyle/>
          <a:p>
            <a:fld id="{A1711CAF-CC91-4C93-822A-41ABB338F74E}" type="slidenum">
              <a:rPr lang="en-US" smtClean="0"/>
              <a:t>‹#›</a:t>
            </a:fld>
            <a:endParaRPr lang="en-US"/>
          </a:p>
        </p:txBody>
      </p:sp>
    </p:spTree>
    <p:extLst>
      <p:ext uri="{BB962C8B-B14F-4D97-AF65-F5344CB8AC3E}">
        <p14:creationId xmlns:p14="http://schemas.microsoft.com/office/powerpoint/2010/main" val="2583212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1E696-CD9B-4996-A143-5F779C4C68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A840B3-AAFA-45FC-95AD-B942C08CF0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8B5AF60-BC81-43C7-8053-182152BCB2D7}"/>
              </a:ext>
            </a:extLst>
          </p:cNvPr>
          <p:cNvSpPr>
            <a:spLocks noGrp="1"/>
          </p:cNvSpPr>
          <p:nvPr>
            <p:ph type="dt" sz="half" idx="10"/>
          </p:nvPr>
        </p:nvSpPr>
        <p:spPr/>
        <p:txBody>
          <a:bodyPr/>
          <a:lstStyle/>
          <a:p>
            <a:fld id="{475F9B5D-33EC-458A-BA9D-04A859099E5C}" type="datetimeFigureOut">
              <a:rPr lang="en-US" smtClean="0"/>
              <a:t>5/13/2019</a:t>
            </a:fld>
            <a:endParaRPr lang="en-US"/>
          </a:p>
        </p:txBody>
      </p:sp>
      <p:sp>
        <p:nvSpPr>
          <p:cNvPr id="5" name="Footer Placeholder 4">
            <a:extLst>
              <a:ext uri="{FF2B5EF4-FFF2-40B4-BE49-F238E27FC236}">
                <a16:creationId xmlns:a16="http://schemas.microsoft.com/office/drawing/2014/main" id="{9607E3FE-B94C-4077-B0CB-3C022B14B1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5F046C-A125-4FF1-88FA-12E2FCBE24E4}"/>
              </a:ext>
            </a:extLst>
          </p:cNvPr>
          <p:cNvSpPr>
            <a:spLocks noGrp="1"/>
          </p:cNvSpPr>
          <p:nvPr>
            <p:ph type="sldNum" sz="quarter" idx="12"/>
          </p:nvPr>
        </p:nvSpPr>
        <p:spPr/>
        <p:txBody>
          <a:bodyPr/>
          <a:lstStyle/>
          <a:p>
            <a:fld id="{A1711CAF-CC91-4C93-822A-41ABB338F74E}" type="slidenum">
              <a:rPr lang="en-US" smtClean="0"/>
              <a:t>‹#›</a:t>
            </a:fld>
            <a:endParaRPr lang="en-US"/>
          </a:p>
        </p:txBody>
      </p:sp>
    </p:spTree>
    <p:extLst>
      <p:ext uri="{BB962C8B-B14F-4D97-AF65-F5344CB8AC3E}">
        <p14:creationId xmlns:p14="http://schemas.microsoft.com/office/powerpoint/2010/main" val="4083285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9F98-0086-4974-A981-936708E72C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6A606B-CCD6-4701-9D2A-8321C0B401C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D14C48-55DB-4035-BDE4-4915C2196A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1F8C31-69A7-4296-B1B9-F35E7037394F}"/>
              </a:ext>
            </a:extLst>
          </p:cNvPr>
          <p:cNvSpPr>
            <a:spLocks noGrp="1"/>
          </p:cNvSpPr>
          <p:nvPr>
            <p:ph type="dt" sz="half" idx="10"/>
          </p:nvPr>
        </p:nvSpPr>
        <p:spPr/>
        <p:txBody>
          <a:bodyPr/>
          <a:lstStyle/>
          <a:p>
            <a:fld id="{475F9B5D-33EC-458A-BA9D-04A859099E5C}" type="datetimeFigureOut">
              <a:rPr lang="en-US" smtClean="0"/>
              <a:t>5/13/2019</a:t>
            </a:fld>
            <a:endParaRPr lang="en-US"/>
          </a:p>
        </p:txBody>
      </p:sp>
      <p:sp>
        <p:nvSpPr>
          <p:cNvPr id="6" name="Footer Placeholder 5">
            <a:extLst>
              <a:ext uri="{FF2B5EF4-FFF2-40B4-BE49-F238E27FC236}">
                <a16:creationId xmlns:a16="http://schemas.microsoft.com/office/drawing/2014/main" id="{1289860E-00F7-4250-B3E6-A3FD0DD615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81F488-C2B6-4883-8D1E-5CF62508617A}"/>
              </a:ext>
            </a:extLst>
          </p:cNvPr>
          <p:cNvSpPr>
            <a:spLocks noGrp="1"/>
          </p:cNvSpPr>
          <p:nvPr>
            <p:ph type="sldNum" sz="quarter" idx="12"/>
          </p:nvPr>
        </p:nvSpPr>
        <p:spPr/>
        <p:txBody>
          <a:bodyPr/>
          <a:lstStyle/>
          <a:p>
            <a:fld id="{A1711CAF-CC91-4C93-822A-41ABB338F74E}" type="slidenum">
              <a:rPr lang="en-US" smtClean="0"/>
              <a:t>‹#›</a:t>
            </a:fld>
            <a:endParaRPr lang="en-US"/>
          </a:p>
        </p:txBody>
      </p:sp>
    </p:spTree>
    <p:extLst>
      <p:ext uri="{BB962C8B-B14F-4D97-AF65-F5344CB8AC3E}">
        <p14:creationId xmlns:p14="http://schemas.microsoft.com/office/powerpoint/2010/main" val="2245513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82EB-70E2-4341-92F9-4C60773FA5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9E4480-44F8-450C-89D1-8ABACB58FD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C21A934-A0D6-4AFC-8BF3-20DAD8C4E64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02A745-3FC0-478A-9667-2791BC090B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C6EB1EB-E036-492B-82ED-947FC24A7E9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3B1EBA-1E93-477C-B918-0F5892E44F75}"/>
              </a:ext>
            </a:extLst>
          </p:cNvPr>
          <p:cNvSpPr>
            <a:spLocks noGrp="1"/>
          </p:cNvSpPr>
          <p:nvPr>
            <p:ph type="dt" sz="half" idx="10"/>
          </p:nvPr>
        </p:nvSpPr>
        <p:spPr/>
        <p:txBody>
          <a:bodyPr/>
          <a:lstStyle/>
          <a:p>
            <a:fld id="{475F9B5D-33EC-458A-BA9D-04A859099E5C}" type="datetimeFigureOut">
              <a:rPr lang="en-US" smtClean="0"/>
              <a:t>5/13/2019</a:t>
            </a:fld>
            <a:endParaRPr lang="en-US"/>
          </a:p>
        </p:txBody>
      </p:sp>
      <p:sp>
        <p:nvSpPr>
          <p:cNvPr id="8" name="Footer Placeholder 7">
            <a:extLst>
              <a:ext uri="{FF2B5EF4-FFF2-40B4-BE49-F238E27FC236}">
                <a16:creationId xmlns:a16="http://schemas.microsoft.com/office/drawing/2014/main" id="{C8F67E81-E2E7-425A-A2C7-2B626C337C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F78A3E-1A53-4317-ADD1-DAF0C451AD75}"/>
              </a:ext>
            </a:extLst>
          </p:cNvPr>
          <p:cNvSpPr>
            <a:spLocks noGrp="1"/>
          </p:cNvSpPr>
          <p:nvPr>
            <p:ph type="sldNum" sz="quarter" idx="12"/>
          </p:nvPr>
        </p:nvSpPr>
        <p:spPr/>
        <p:txBody>
          <a:bodyPr/>
          <a:lstStyle/>
          <a:p>
            <a:fld id="{A1711CAF-CC91-4C93-822A-41ABB338F74E}" type="slidenum">
              <a:rPr lang="en-US" smtClean="0"/>
              <a:t>‹#›</a:t>
            </a:fld>
            <a:endParaRPr lang="en-US"/>
          </a:p>
        </p:txBody>
      </p:sp>
    </p:spTree>
    <p:extLst>
      <p:ext uri="{BB962C8B-B14F-4D97-AF65-F5344CB8AC3E}">
        <p14:creationId xmlns:p14="http://schemas.microsoft.com/office/powerpoint/2010/main" val="1769993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B233-A224-458E-856B-1F5455442B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EAF604-E833-45E7-BDCD-B0D1CCCB5C13}"/>
              </a:ext>
            </a:extLst>
          </p:cNvPr>
          <p:cNvSpPr>
            <a:spLocks noGrp="1"/>
          </p:cNvSpPr>
          <p:nvPr>
            <p:ph type="dt" sz="half" idx="10"/>
          </p:nvPr>
        </p:nvSpPr>
        <p:spPr/>
        <p:txBody>
          <a:bodyPr/>
          <a:lstStyle/>
          <a:p>
            <a:fld id="{475F9B5D-33EC-458A-BA9D-04A859099E5C}" type="datetimeFigureOut">
              <a:rPr lang="en-US" smtClean="0"/>
              <a:t>5/13/2019</a:t>
            </a:fld>
            <a:endParaRPr lang="en-US"/>
          </a:p>
        </p:txBody>
      </p:sp>
      <p:sp>
        <p:nvSpPr>
          <p:cNvPr id="4" name="Footer Placeholder 3">
            <a:extLst>
              <a:ext uri="{FF2B5EF4-FFF2-40B4-BE49-F238E27FC236}">
                <a16:creationId xmlns:a16="http://schemas.microsoft.com/office/drawing/2014/main" id="{64251B7B-3D27-4B07-A19A-FE86A44DC2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B41BBF-D6FF-409A-AE21-D06C0C6CA114}"/>
              </a:ext>
            </a:extLst>
          </p:cNvPr>
          <p:cNvSpPr>
            <a:spLocks noGrp="1"/>
          </p:cNvSpPr>
          <p:nvPr>
            <p:ph type="sldNum" sz="quarter" idx="12"/>
          </p:nvPr>
        </p:nvSpPr>
        <p:spPr/>
        <p:txBody>
          <a:bodyPr/>
          <a:lstStyle/>
          <a:p>
            <a:fld id="{A1711CAF-CC91-4C93-822A-41ABB338F74E}" type="slidenum">
              <a:rPr lang="en-US" smtClean="0"/>
              <a:t>‹#›</a:t>
            </a:fld>
            <a:endParaRPr lang="en-US"/>
          </a:p>
        </p:txBody>
      </p:sp>
    </p:spTree>
    <p:extLst>
      <p:ext uri="{BB962C8B-B14F-4D97-AF65-F5344CB8AC3E}">
        <p14:creationId xmlns:p14="http://schemas.microsoft.com/office/powerpoint/2010/main" val="4215851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B69196-EBB0-4C64-9879-6727B33C50E4}"/>
              </a:ext>
            </a:extLst>
          </p:cNvPr>
          <p:cNvSpPr>
            <a:spLocks noGrp="1"/>
          </p:cNvSpPr>
          <p:nvPr>
            <p:ph type="dt" sz="half" idx="10"/>
          </p:nvPr>
        </p:nvSpPr>
        <p:spPr/>
        <p:txBody>
          <a:bodyPr/>
          <a:lstStyle/>
          <a:p>
            <a:fld id="{475F9B5D-33EC-458A-BA9D-04A859099E5C}" type="datetimeFigureOut">
              <a:rPr lang="en-US" smtClean="0"/>
              <a:t>5/13/2019</a:t>
            </a:fld>
            <a:endParaRPr lang="en-US"/>
          </a:p>
        </p:txBody>
      </p:sp>
      <p:sp>
        <p:nvSpPr>
          <p:cNvPr id="3" name="Footer Placeholder 2">
            <a:extLst>
              <a:ext uri="{FF2B5EF4-FFF2-40B4-BE49-F238E27FC236}">
                <a16:creationId xmlns:a16="http://schemas.microsoft.com/office/drawing/2014/main" id="{6F277CE8-0027-41EA-8130-CF6691A006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358010-1E0A-4F00-8244-9AF71EFDF723}"/>
              </a:ext>
            </a:extLst>
          </p:cNvPr>
          <p:cNvSpPr>
            <a:spLocks noGrp="1"/>
          </p:cNvSpPr>
          <p:nvPr>
            <p:ph type="sldNum" sz="quarter" idx="12"/>
          </p:nvPr>
        </p:nvSpPr>
        <p:spPr/>
        <p:txBody>
          <a:bodyPr/>
          <a:lstStyle/>
          <a:p>
            <a:fld id="{A1711CAF-CC91-4C93-822A-41ABB338F74E}" type="slidenum">
              <a:rPr lang="en-US" smtClean="0"/>
              <a:t>‹#›</a:t>
            </a:fld>
            <a:endParaRPr lang="en-US"/>
          </a:p>
        </p:txBody>
      </p:sp>
    </p:spTree>
    <p:extLst>
      <p:ext uri="{BB962C8B-B14F-4D97-AF65-F5344CB8AC3E}">
        <p14:creationId xmlns:p14="http://schemas.microsoft.com/office/powerpoint/2010/main" val="2794693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38167-0294-4516-853A-6044707FCE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7A3AFF-E40F-4AE3-8B5F-AF6D682D86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796D58-238E-4337-B834-E6ACAC2C10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4C96A0B-1695-428C-8D8F-2AC7990D60AF}"/>
              </a:ext>
            </a:extLst>
          </p:cNvPr>
          <p:cNvSpPr>
            <a:spLocks noGrp="1"/>
          </p:cNvSpPr>
          <p:nvPr>
            <p:ph type="dt" sz="half" idx="10"/>
          </p:nvPr>
        </p:nvSpPr>
        <p:spPr/>
        <p:txBody>
          <a:bodyPr/>
          <a:lstStyle/>
          <a:p>
            <a:fld id="{475F9B5D-33EC-458A-BA9D-04A859099E5C}" type="datetimeFigureOut">
              <a:rPr lang="en-US" smtClean="0"/>
              <a:t>5/13/2019</a:t>
            </a:fld>
            <a:endParaRPr lang="en-US"/>
          </a:p>
        </p:txBody>
      </p:sp>
      <p:sp>
        <p:nvSpPr>
          <p:cNvPr id="6" name="Footer Placeholder 5">
            <a:extLst>
              <a:ext uri="{FF2B5EF4-FFF2-40B4-BE49-F238E27FC236}">
                <a16:creationId xmlns:a16="http://schemas.microsoft.com/office/drawing/2014/main" id="{757581D1-1B18-4743-A395-5B8BF442B6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7E4710-8B74-4478-ABE0-4B36487A84C2}"/>
              </a:ext>
            </a:extLst>
          </p:cNvPr>
          <p:cNvSpPr>
            <a:spLocks noGrp="1"/>
          </p:cNvSpPr>
          <p:nvPr>
            <p:ph type="sldNum" sz="quarter" idx="12"/>
          </p:nvPr>
        </p:nvSpPr>
        <p:spPr/>
        <p:txBody>
          <a:bodyPr/>
          <a:lstStyle/>
          <a:p>
            <a:fld id="{A1711CAF-CC91-4C93-822A-41ABB338F74E}" type="slidenum">
              <a:rPr lang="en-US" smtClean="0"/>
              <a:t>‹#›</a:t>
            </a:fld>
            <a:endParaRPr lang="en-US"/>
          </a:p>
        </p:txBody>
      </p:sp>
    </p:spTree>
    <p:extLst>
      <p:ext uri="{BB962C8B-B14F-4D97-AF65-F5344CB8AC3E}">
        <p14:creationId xmlns:p14="http://schemas.microsoft.com/office/powerpoint/2010/main" val="771588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3224D-8A3D-424B-A623-DB4C11FA68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7FBEF2-2924-456A-A39A-3F361E50F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D48A04-A8FD-4426-AE8A-CC496386D6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84E6C6-CA6E-4F45-96DC-D9FB24F296EB}"/>
              </a:ext>
            </a:extLst>
          </p:cNvPr>
          <p:cNvSpPr>
            <a:spLocks noGrp="1"/>
          </p:cNvSpPr>
          <p:nvPr>
            <p:ph type="dt" sz="half" idx="10"/>
          </p:nvPr>
        </p:nvSpPr>
        <p:spPr/>
        <p:txBody>
          <a:bodyPr/>
          <a:lstStyle/>
          <a:p>
            <a:fld id="{475F9B5D-33EC-458A-BA9D-04A859099E5C}" type="datetimeFigureOut">
              <a:rPr lang="en-US" smtClean="0"/>
              <a:t>5/13/2019</a:t>
            </a:fld>
            <a:endParaRPr lang="en-US"/>
          </a:p>
        </p:txBody>
      </p:sp>
      <p:sp>
        <p:nvSpPr>
          <p:cNvPr id="6" name="Footer Placeholder 5">
            <a:extLst>
              <a:ext uri="{FF2B5EF4-FFF2-40B4-BE49-F238E27FC236}">
                <a16:creationId xmlns:a16="http://schemas.microsoft.com/office/drawing/2014/main" id="{445AA932-2934-4B16-9396-983F20770E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7EBA0F-61CA-4FCB-8B05-9BE5D9A7929A}"/>
              </a:ext>
            </a:extLst>
          </p:cNvPr>
          <p:cNvSpPr>
            <a:spLocks noGrp="1"/>
          </p:cNvSpPr>
          <p:nvPr>
            <p:ph type="sldNum" sz="quarter" idx="12"/>
          </p:nvPr>
        </p:nvSpPr>
        <p:spPr/>
        <p:txBody>
          <a:bodyPr/>
          <a:lstStyle/>
          <a:p>
            <a:fld id="{A1711CAF-CC91-4C93-822A-41ABB338F74E}" type="slidenum">
              <a:rPr lang="en-US" smtClean="0"/>
              <a:t>‹#›</a:t>
            </a:fld>
            <a:endParaRPr lang="en-US"/>
          </a:p>
        </p:txBody>
      </p:sp>
    </p:spTree>
    <p:extLst>
      <p:ext uri="{BB962C8B-B14F-4D97-AF65-F5344CB8AC3E}">
        <p14:creationId xmlns:p14="http://schemas.microsoft.com/office/powerpoint/2010/main" val="556195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C12864-23A9-4305-BE20-49339D71C5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A5573D-7184-455B-9AB3-C7B0D6F9FC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D98CE1-F86F-4D46-BEEB-E1869F0943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5F9B5D-33EC-458A-BA9D-04A859099E5C}" type="datetimeFigureOut">
              <a:rPr lang="en-US" smtClean="0"/>
              <a:t>5/13/2019</a:t>
            </a:fld>
            <a:endParaRPr lang="en-US"/>
          </a:p>
        </p:txBody>
      </p:sp>
      <p:sp>
        <p:nvSpPr>
          <p:cNvPr id="5" name="Footer Placeholder 4">
            <a:extLst>
              <a:ext uri="{FF2B5EF4-FFF2-40B4-BE49-F238E27FC236}">
                <a16:creationId xmlns:a16="http://schemas.microsoft.com/office/drawing/2014/main" id="{9F8FE9F4-2111-448A-B6AD-D62971765B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320D56-685E-45EC-9A38-F1EE2F70F3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711CAF-CC91-4C93-822A-41ABB338F74E}" type="slidenum">
              <a:rPr lang="en-US" smtClean="0"/>
              <a:t>‹#›</a:t>
            </a:fld>
            <a:endParaRPr lang="en-US"/>
          </a:p>
        </p:txBody>
      </p:sp>
    </p:spTree>
    <p:extLst>
      <p:ext uri="{BB962C8B-B14F-4D97-AF65-F5344CB8AC3E}">
        <p14:creationId xmlns:p14="http://schemas.microsoft.com/office/powerpoint/2010/main" val="2647306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260ED-A388-465C-9980-758673E7D831}"/>
              </a:ext>
            </a:extLst>
          </p:cNvPr>
          <p:cNvSpPr>
            <a:spLocks noGrp="1"/>
          </p:cNvSpPr>
          <p:nvPr>
            <p:ph type="ctrTitle"/>
          </p:nvPr>
        </p:nvSpPr>
        <p:spPr>
          <a:xfrm>
            <a:off x="1524000" y="832852"/>
            <a:ext cx="9144000" cy="2387600"/>
          </a:xfrm>
        </p:spPr>
        <p:txBody>
          <a:bodyPr>
            <a:normAutofit fontScale="90000"/>
          </a:bodyPr>
          <a:lstStyle/>
          <a:p>
            <a:r>
              <a:rPr lang="en-US" b="1" dirty="0">
                <a:solidFill>
                  <a:srgbClr val="CD0000"/>
                </a:solidFill>
              </a:rPr>
              <a:t>25 YEARS </a:t>
            </a:r>
            <a:r>
              <a:rPr lang="en-US" b="1" dirty="0"/>
              <a:t>OF </a:t>
            </a:r>
            <a:r>
              <a:rPr lang="en-US" b="1" dirty="0">
                <a:solidFill>
                  <a:srgbClr val="000087"/>
                </a:solidFill>
              </a:rPr>
              <a:t>WATER QUALITY CHANGE</a:t>
            </a:r>
            <a:r>
              <a:rPr lang="en-US" b="1" dirty="0"/>
              <a:t> IN RHODE ISLAND LAKES AND PONDS</a:t>
            </a:r>
            <a:r>
              <a:rPr lang="en-US" b="1" dirty="0">
                <a:effectLst/>
              </a:rPr>
              <a:t> </a:t>
            </a:r>
            <a:endParaRPr lang="en-US" dirty="0"/>
          </a:p>
        </p:txBody>
      </p:sp>
      <p:sp>
        <p:nvSpPr>
          <p:cNvPr id="3" name="Subtitle 2">
            <a:extLst>
              <a:ext uri="{FF2B5EF4-FFF2-40B4-BE49-F238E27FC236}">
                <a16:creationId xmlns:a16="http://schemas.microsoft.com/office/drawing/2014/main" id="{679A39CA-7FCF-4EDC-939E-6A26D2CEC401}"/>
              </a:ext>
            </a:extLst>
          </p:cNvPr>
          <p:cNvSpPr>
            <a:spLocks noGrp="1"/>
          </p:cNvSpPr>
          <p:nvPr>
            <p:ph type="subTitle" idx="1"/>
          </p:nvPr>
        </p:nvSpPr>
        <p:spPr>
          <a:xfrm>
            <a:off x="1524000" y="4035174"/>
            <a:ext cx="9144000" cy="1655762"/>
          </a:xfrm>
        </p:spPr>
        <p:txBody>
          <a:bodyPr/>
          <a:lstStyle/>
          <a:p>
            <a:r>
              <a:rPr lang="en-US" dirty="0"/>
              <a:t>B. J. Kreakie</a:t>
            </a:r>
            <a:r>
              <a:rPr lang="en-US" baseline="30000" dirty="0"/>
              <a:t>1</a:t>
            </a:r>
            <a:r>
              <a:rPr lang="en-US" dirty="0"/>
              <a:t>, J. W. Hollister</a:t>
            </a:r>
            <a:r>
              <a:rPr lang="en-US" baseline="30000" dirty="0"/>
              <a:t>1</a:t>
            </a:r>
            <a:r>
              <a:rPr lang="en-US" dirty="0"/>
              <a:t>, D.Q. Kellogg</a:t>
            </a:r>
            <a:r>
              <a:rPr lang="en-US" baseline="30000" dirty="0"/>
              <a:t>2</a:t>
            </a:r>
            <a:r>
              <a:rPr lang="en-US" dirty="0"/>
              <a:t>, S.D. Shivers</a:t>
            </a:r>
            <a:r>
              <a:rPr lang="en-US" baseline="30000" dirty="0"/>
              <a:t>3</a:t>
            </a:r>
            <a:r>
              <a:rPr lang="en-US" dirty="0"/>
              <a:t>, </a:t>
            </a:r>
            <a:br>
              <a:rPr lang="en-US" dirty="0"/>
            </a:br>
            <a:r>
              <a:rPr lang="en-US" dirty="0"/>
              <a:t>E.M. Herron</a:t>
            </a:r>
            <a:r>
              <a:rPr lang="en-US" baseline="30000" dirty="0"/>
              <a:t>4</a:t>
            </a:r>
            <a:r>
              <a:rPr lang="en-US" dirty="0"/>
              <a:t>, L.T. Green</a:t>
            </a:r>
            <a:r>
              <a:rPr lang="en-US" baseline="30000" dirty="0"/>
              <a:t>4</a:t>
            </a:r>
            <a:r>
              <a:rPr lang="en-US" dirty="0"/>
              <a:t>, A.J. Gold</a:t>
            </a:r>
            <a:r>
              <a:rPr lang="en-US" baseline="30000" dirty="0"/>
              <a:t>2</a:t>
            </a:r>
            <a:endParaRPr lang="en-US" dirty="0"/>
          </a:p>
          <a:p>
            <a:endParaRPr lang="en-US" dirty="0"/>
          </a:p>
        </p:txBody>
      </p:sp>
      <p:sp>
        <p:nvSpPr>
          <p:cNvPr id="4" name="TextBox 3">
            <a:extLst>
              <a:ext uri="{FF2B5EF4-FFF2-40B4-BE49-F238E27FC236}">
                <a16:creationId xmlns:a16="http://schemas.microsoft.com/office/drawing/2014/main" id="{A132F8C6-FE34-4A2F-A6E1-E645FACFC735}"/>
              </a:ext>
            </a:extLst>
          </p:cNvPr>
          <p:cNvSpPr txBox="1"/>
          <p:nvPr/>
        </p:nvSpPr>
        <p:spPr>
          <a:xfrm>
            <a:off x="7438017" y="5411450"/>
            <a:ext cx="6234546" cy="1446550"/>
          </a:xfrm>
          <a:prstGeom prst="rect">
            <a:avLst/>
          </a:prstGeom>
          <a:noFill/>
        </p:spPr>
        <p:txBody>
          <a:bodyPr wrap="square" rtlCol="0">
            <a:spAutoFit/>
          </a:bodyPr>
          <a:lstStyle/>
          <a:p>
            <a:r>
              <a:rPr lang="en-US" sz="1400" dirty="0"/>
              <a:t>1 US EPA Office of Research and Development</a:t>
            </a:r>
          </a:p>
          <a:p>
            <a:r>
              <a:rPr lang="en-US" sz="1400" dirty="0"/>
              <a:t>2 University of Rhode Island Dept. of Natural Resources Science</a:t>
            </a:r>
          </a:p>
          <a:p>
            <a:r>
              <a:rPr lang="en-US" sz="1400" dirty="0"/>
              <a:t>3 ORISE Fellow, EPA Office of Research and Development, AED</a:t>
            </a:r>
          </a:p>
          <a:p>
            <a:r>
              <a:rPr lang="en-US" sz="1400" dirty="0"/>
              <a:t>4 University of Rhode Island Watershed Watch</a:t>
            </a:r>
          </a:p>
          <a:p>
            <a:r>
              <a:rPr lang="en-US" sz="1400" dirty="0"/>
              <a:t>of Natural Resources Science</a:t>
            </a:r>
          </a:p>
          <a:p>
            <a:r>
              <a:rPr lang="en-US" dirty="0">
                <a:solidFill>
                  <a:schemeClr val="bg1"/>
                </a:solidFill>
              </a:rPr>
              <a:t>Rhode Island Watershed Watch</a:t>
            </a:r>
          </a:p>
        </p:txBody>
      </p:sp>
    </p:spTree>
    <p:extLst>
      <p:ext uri="{BB962C8B-B14F-4D97-AF65-F5344CB8AC3E}">
        <p14:creationId xmlns:p14="http://schemas.microsoft.com/office/powerpoint/2010/main" val="1309984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38400" y="315889"/>
            <a:ext cx="7315200" cy="523220"/>
          </a:xfrm>
          <a:prstGeom prst="rect">
            <a:avLst/>
          </a:prstGeom>
          <a:noFill/>
        </p:spPr>
        <p:txBody>
          <a:bodyPr wrap="square" rtlCol="0">
            <a:spAutoFit/>
          </a:bodyPr>
          <a:lstStyle/>
          <a:p>
            <a:pPr algn="ctr"/>
            <a:r>
              <a:rPr lang="en-US" sz="2800" b="1" dirty="0"/>
              <a:t>Water Temperature</a:t>
            </a:r>
          </a:p>
        </p:txBody>
      </p:sp>
      <p:pic>
        <p:nvPicPr>
          <p:cNvPr id="4" name="Picture 3">
            <a:extLst>
              <a:ext uri="{FF2B5EF4-FFF2-40B4-BE49-F238E27FC236}">
                <a16:creationId xmlns:a16="http://schemas.microsoft.com/office/drawing/2014/main" id="{3C949FB4-CAFC-47FF-B205-C94215E71D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857250"/>
            <a:ext cx="6858000" cy="5143500"/>
          </a:xfrm>
          <a:prstGeom prst="rect">
            <a:avLst/>
          </a:prstGeom>
        </p:spPr>
      </p:pic>
    </p:spTree>
    <p:extLst>
      <p:ext uri="{BB962C8B-B14F-4D97-AF65-F5344CB8AC3E}">
        <p14:creationId xmlns:p14="http://schemas.microsoft.com/office/powerpoint/2010/main" val="1763354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38400" y="335645"/>
            <a:ext cx="7315200" cy="523220"/>
          </a:xfrm>
          <a:prstGeom prst="rect">
            <a:avLst/>
          </a:prstGeom>
          <a:noFill/>
        </p:spPr>
        <p:txBody>
          <a:bodyPr wrap="square" rtlCol="0">
            <a:spAutoFit/>
          </a:bodyPr>
          <a:lstStyle/>
          <a:p>
            <a:pPr algn="ctr"/>
            <a:r>
              <a:rPr lang="en-US" sz="2800" b="1" dirty="0"/>
              <a:t>Total Nitrogen</a:t>
            </a:r>
          </a:p>
        </p:txBody>
      </p:sp>
      <p:pic>
        <p:nvPicPr>
          <p:cNvPr id="3" name="Picture 2">
            <a:extLst>
              <a:ext uri="{FF2B5EF4-FFF2-40B4-BE49-F238E27FC236}">
                <a16:creationId xmlns:a16="http://schemas.microsoft.com/office/drawing/2014/main" id="{F98E04D1-1573-4816-8258-C1FBC10D9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857250"/>
            <a:ext cx="6858000" cy="5143500"/>
          </a:xfrm>
          <a:prstGeom prst="rect">
            <a:avLst/>
          </a:prstGeom>
        </p:spPr>
      </p:pic>
    </p:spTree>
    <p:extLst>
      <p:ext uri="{BB962C8B-B14F-4D97-AF65-F5344CB8AC3E}">
        <p14:creationId xmlns:p14="http://schemas.microsoft.com/office/powerpoint/2010/main" val="1353350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38400" y="382943"/>
            <a:ext cx="7315200" cy="523220"/>
          </a:xfrm>
          <a:prstGeom prst="rect">
            <a:avLst/>
          </a:prstGeom>
          <a:noFill/>
        </p:spPr>
        <p:txBody>
          <a:bodyPr wrap="square" rtlCol="0">
            <a:spAutoFit/>
          </a:bodyPr>
          <a:lstStyle/>
          <a:p>
            <a:pPr algn="ctr"/>
            <a:r>
              <a:rPr lang="en-US" sz="2800" b="1" dirty="0"/>
              <a:t>Total Phosphorus</a:t>
            </a:r>
          </a:p>
        </p:txBody>
      </p:sp>
      <p:pic>
        <p:nvPicPr>
          <p:cNvPr id="3" name="Picture 2">
            <a:extLst>
              <a:ext uri="{FF2B5EF4-FFF2-40B4-BE49-F238E27FC236}">
                <a16:creationId xmlns:a16="http://schemas.microsoft.com/office/drawing/2014/main" id="{446D2354-A36F-447E-A244-8D571A532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857250"/>
            <a:ext cx="6858000" cy="5143500"/>
          </a:xfrm>
          <a:prstGeom prst="rect">
            <a:avLst/>
          </a:prstGeom>
        </p:spPr>
      </p:pic>
    </p:spTree>
    <p:extLst>
      <p:ext uri="{BB962C8B-B14F-4D97-AF65-F5344CB8AC3E}">
        <p14:creationId xmlns:p14="http://schemas.microsoft.com/office/powerpoint/2010/main" val="269037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38400" y="351411"/>
            <a:ext cx="7315200" cy="523220"/>
          </a:xfrm>
          <a:prstGeom prst="rect">
            <a:avLst/>
          </a:prstGeom>
          <a:noFill/>
        </p:spPr>
        <p:txBody>
          <a:bodyPr wrap="square" rtlCol="0">
            <a:spAutoFit/>
          </a:bodyPr>
          <a:lstStyle/>
          <a:p>
            <a:pPr algn="ctr"/>
            <a:r>
              <a:rPr lang="en-US" sz="2800" b="1" dirty="0"/>
              <a:t>Chlorophyll </a:t>
            </a:r>
            <a:r>
              <a:rPr lang="en-US" sz="2800" b="1" i="1" dirty="0"/>
              <a:t>a</a:t>
            </a:r>
          </a:p>
        </p:txBody>
      </p:sp>
      <p:pic>
        <p:nvPicPr>
          <p:cNvPr id="4" name="Picture 3">
            <a:extLst>
              <a:ext uri="{FF2B5EF4-FFF2-40B4-BE49-F238E27FC236}">
                <a16:creationId xmlns:a16="http://schemas.microsoft.com/office/drawing/2014/main" id="{BB141B78-2A58-4B49-8413-513E1A243C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857250"/>
            <a:ext cx="6858000" cy="5143500"/>
          </a:xfrm>
          <a:prstGeom prst="rect">
            <a:avLst/>
          </a:prstGeom>
        </p:spPr>
      </p:pic>
    </p:spTree>
    <p:extLst>
      <p:ext uri="{BB962C8B-B14F-4D97-AF65-F5344CB8AC3E}">
        <p14:creationId xmlns:p14="http://schemas.microsoft.com/office/powerpoint/2010/main" val="279072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E6FA1F-EC8C-4683-905F-03F68D539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0" y="0"/>
            <a:ext cx="5715000" cy="6858000"/>
          </a:xfrm>
          <a:prstGeom prst="rect">
            <a:avLst/>
          </a:prstGeom>
        </p:spPr>
      </p:pic>
    </p:spTree>
    <p:extLst>
      <p:ext uri="{BB962C8B-B14F-4D97-AF65-F5344CB8AC3E}">
        <p14:creationId xmlns:p14="http://schemas.microsoft.com/office/powerpoint/2010/main" val="1065772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805BEC-9497-464A-96CA-7ADC06765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0" y="0"/>
            <a:ext cx="5715000" cy="6858000"/>
          </a:xfrm>
          <a:prstGeom prst="rect">
            <a:avLst/>
          </a:prstGeom>
        </p:spPr>
      </p:pic>
    </p:spTree>
    <p:extLst>
      <p:ext uri="{BB962C8B-B14F-4D97-AF65-F5344CB8AC3E}">
        <p14:creationId xmlns:p14="http://schemas.microsoft.com/office/powerpoint/2010/main" val="991451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753953-37BC-4437-81C1-56E263DCD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0" y="0"/>
            <a:ext cx="5715000" cy="6858000"/>
          </a:xfrm>
          <a:prstGeom prst="rect">
            <a:avLst/>
          </a:prstGeom>
        </p:spPr>
      </p:pic>
    </p:spTree>
    <p:extLst>
      <p:ext uri="{BB962C8B-B14F-4D97-AF65-F5344CB8AC3E}">
        <p14:creationId xmlns:p14="http://schemas.microsoft.com/office/powerpoint/2010/main" val="109323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8273" y="216228"/>
            <a:ext cx="11535072" cy="4770538"/>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38273" y="216229"/>
            <a:ext cx="11535072" cy="2677656"/>
          </a:xfrm>
          <a:prstGeom prst="rect">
            <a:avLst/>
          </a:prstGeom>
          <a:noFill/>
        </p:spPr>
        <p:txBody>
          <a:bodyPr wrap="square" rtlCol="0">
            <a:spAutoFit/>
          </a:bodyPr>
          <a:lstStyle/>
          <a:p>
            <a:r>
              <a:rPr lang="en-US" sz="2400" b="1" dirty="0"/>
              <a:t>	Trends in Rhode Island’s lakes:	</a:t>
            </a:r>
          </a:p>
          <a:p>
            <a:pPr marL="2171700" lvl="4" indent="-342900">
              <a:buFont typeface="Arial" charset="0"/>
              <a:buChar char="•"/>
            </a:pPr>
            <a:r>
              <a:rPr lang="en-US" sz="2400" b="1" dirty="0"/>
              <a:t>Temperature increasing</a:t>
            </a:r>
          </a:p>
          <a:p>
            <a:pPr marL="2171700" lvl="4" indent="-342900">
              <a:buFont typeface="Arial" charset="0"/>
              <a:buChar char="•"/>
            </a:pPr>
            <a:r>
              <a:rPr lang="en-US" sz="2400" b="1" dirty="0"/>
              <a:t>TN increasing</a:t>
            </a:r>
          </a:p>
          <a:p>
            <a:pPr marL="2171700" lvl="4" indent="-342900">
              <a:buFont typeface="Arial" charset="0"/>
              <a:buChar char="•"/>
            </a:pPr>
            <a:r>
              <a:rPr lang="en-US" sz="2400" b="1" dirty="0"/>
              <a:t>TP stable</a:t>
            </a:r>
          </a:p>
          <a:p>
            <a:pPr marL="2171700" lvl="4" indent="-342900">
              <a:buFont typeface="Arial" charset="0"/>
              <a:buChar char="•"/>
            </a:pPr>
            <a:r>
              <a:rPr lang="en-US" sz="2400" b="1" dirty="0" err="1"/>
              <a:t>Chl</a:t>
            </a:r>
            <a:r>
              <a:rPr lang="en-US" sz="2400" b="1" dirty="0"/>
              <a:t>-</a:t>
            </a:r>
            <a:r>
              <a:rPr lang="en-US" sz="2400" b="1" i="1" dirty="0"/>
              <a:t>a</a:t>
            </a:r>
            <a:r>
              <a:rPr lang="en-US" sz="2400" b="1" dirty="0"/>
              <a:t> increasing</a:t>
            </a:r>
          </a:p>
          <a:p>
            <a:endParaRPr lang="en-US" sz="2400" b="1" dirty="0"/>
          </a:p>
          <a:p>
            <a:r>
              <a:rPr lang="en-US" sz="2400" b="1" dirty="0"/>
              <a:t>	</a:t>
            </a:r>
            <a:endParaRPr lang="en-US" sz="2800" b="1" dirty="0"/>
          </a:p>
        </p:txBody>
      </p:sp>
    </p:spTree>
    <p:extLst>
      <p:ext uri="{BB962C8B-B14F-4D97-AF65-F5344CB8AC3E}">
        <p14:creationId xmlns:p14="http://schemas.microsoft.com/office/powerpoint/2010/main" val="1200221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8273" y="216228"/>
            <a:ext cx="11535072" cy="4770538"/>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38273" y="216229"/>
            <a:ext cx="11535072" cy="3785652"/>
          </a:xfrm>
          <a:prstGeom prst="rect">
            <a:avLst/>
          </a:prstGeom>
          <a:noFill/>
        </p:spPr>
        <p:txBody>
          <a:bodyPr wrap="square" rtlCol="0">
            <a:spAutoFit/>
          </a:bodyPr>
          <a:lstStyle/>
          <a:p>
            <a:r>
              <a:rPr lang="en-US" sz="2400" b="1" dirty="0"/>
              <a:t>	Trends in Rhode Island’s lakes:	</a:t>
            </a:r>
          </a:p>
          <a:p>
            <a:pPr marL="2171700" lvl="4" indent="-342900">
              <a:buFont typeface="Arial" charset="0"/>
              <a:buChar char="•"/>
            </a:pPr>
            <a:r>
              <a:rPr lang="en-US" sz="2400" b="1" dirty="0"/>
              <a:t>Temperature increasing</a:t>
            </a:r>
          </a:p>
          <a:p>
            <a:pPr marL="2171700" lvl="4" indent="-342900">
              <a:buFont typeface="Arial" charset="0"/>
              <a:buChar char="•"/>
            </a:pPr>
            <a:r>
              <a:rPr lang="en-US" sz="2400" b="1" dirty="0"/>
              <a:t>TN increasing</a:t>
            </a:r>
          </a:p>
          <a:p>
            <a:pPr marL="2171700" lvl="4" indent="-342900">
              <a:buFont typeface="Arial" charset="0"/>
              <a:buChar char="•"/>
            </a:pPr>
            <a:r>
              <a:rPr lang="en-US" sz="2400" b="1" dirty="0"/>
              <a:t>TP stable</a:t>
            </a:r>
          </a:p>
          <a:p>
            <a:pPr marL="2171700" lvl="4" indent="-342900">
              <a:buFont typeface="Arial" charset="0"/>
              <a:buChar char="•"/>
            </a:pPr>
            <a:r>
              <a:rPr lang="en-US" sz="2400" b="1" dirty="0"/>
              <a:t>Chl-</a:t>
            </a:r>
            <a:r>
              <a:rPr lang="en-US" sz="2400" b="1" i="1" dirty="0"/>
              <a:t>a</a:t>
            </a:r>
            <a:r>
              <a:rPr lang="en-US" sz="2400" b="1" dirty="0"/>
              <a:t> increasing </a:t>
            </a:r>
          </a:p>
          <a:p>
            <a:endParaRPr lang="en-US" sz="2400" b="1" dirty="0"/>
          </a:p>
          <a:p>
            <a:r>
              <a:rPr lang="en-US" sz="2400" b="1" dirty="0"/>
              <a:t>	Compared to larger region (LAGOS-NE):</a:t>
            </a:r>
          </a:p>
          <a:p>
            <a:pPr marL="2171700" lvl="4" indent="-342900">
              <a:buFont typeface="Arial" charset="0"/>
              <a:buChar char="•"/>
            </a:pPr>
            <a:r>
              <a:rPr lang="en-US" sz="2400" b="1" dirty="0"/>
              <a:t>Our analysis shows similar results to Oliver et al. (2017)</a:t>
            </a:r>
          </a:p>
          <a:p>
            <a:pPr marL="2171700" lvl="4" indent="-342900">
              <a:buFont typeface="Arial" charset="0"/>
              <a:buChar char="•"/>
            </a:pPr>
            <a:r>
              <a:rPr lang="en-US" sz="2400" b="1" dirty="0"/>
              <a:t>Smaller region (RI) shows different results to larger region (LAGOS-NE)</a:t>
            </a:r>
          </a:p>
          <a:p>
            <a:pPr lvl="1"/>
            <a:endParaRPr lang="en-US" sz="2400" b="1" dirty="0"/>
          </a:p>
        </p:txBody>
      </p:sp>
      <p:sp>
        <p:nvSpPr>
          <p:cNvPr id="2" name="TextBox 1"/>
          <p:cNvSpPr txBox="1"/>
          <p:nvPr/>
        </p:nvSpPr>
        <p:spPr>
          <a:xfrm>
            <a:off x="2964873" y="5334000"/>
            <a:ext cx="8908472" cy="923330"/>
          </a:xfrm>
          <a:prstGeom prst="rect">
            <a:avLst/>
          </a:prstGeom>
          <a:solidFill>
            <a:schemeClr val="bg1">
              <a:alpha val="65000"/>
            </a:schemeClr>
          </a:solidFill>
        </p:spPr>
        <p:txBody>
          <a:bodyPr wrap="square" rtlCol="0">
            <a:spAutoFit/>
          </a:bodyPr>
          <a:lstStyle/>
          <a:p>
            <a:r>
              <a:rPr lang="en-US" dirty="0"/>
              <a:t>Oliver, S.K., S.M. Collins, P.A. </a:t>
            </a:r>
            <a:r>
              <a:rPr lang="en-US" dirty="0" err="1"/>
              <a:t>Soranno</a:t>
            </a:r>
            <a:r>
              <a:rPr lang="en-US" dirty="0"/>
              <a:t>, T. Wagner, E.H. Stanley, J. Jones, C. Stow, N. </a:t>
            </a:r>
            <a:r>
              <a:rPr lang="en-US" dirty="0" err="1"/>
              <a:t>Lottig</a:t>
            </a:r>
            <a:r>
              <a:rPr lang="en-US" dirty="0"/>
              <a:t>. 2017. Unexpected stasis in a changing world: Lake nutrient and chlorophyll trends since 1990. Global Change Biology 23:5455–5467  </a:t>
            </a:r>
            <a:r>
              <a:rPr lang="en-US" dirty="0" err="1"/>
              <a:t>doi</a:t>
            </a:r>
            <a:r>
              <a:rPr lang="en-US" dirty="0"/>
              <a:t>: 10.1111/gcb.13810</a:t>
            </a:r>
          </a:p>
        </p:txBody>
      </p:sp>
    </p:spTree>
    <p:extLst>
      <p:ext uri="{BB962C8B-B14F-4D97-AF65-F5344CB8AC3E}">
        <p14:creationId xmlns:p14="http://schemas.microsoft.com/office/powerpoint/2010/main" val="668834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8273" y="216228"/>
            <a:ext cx="11535072" cy="4770538"/>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38273" y="216229"/>
            <a:ext cx="11535072" cy="5139869"/>
          </a:xfrm>
          <a:prstGeom prst="rect">
            <a:avLst/>
          </a:prstGeom>
          <a:noFill/>
        </p:spPr>
        <p:txBody>
          <a:bodyPr wrap="square" rtlCol="0">
            <a:spAutoFit/>
          </a:bodyPr>
          <a:lstStyle/>
          <a:p>
            <a:r>
              <a:rPr lang="en-US" sz="2400" b="1" dirty="0"/>
              <a:t>	Trends in Rhode Island’s lakes:	</a:t>
            </a:r>
          </a:p>
          <a:p>
            <a:pPr marL="2171700" lvl="4" indent="-342900">
              <a:buFont typeface="Arial" charset="0"/>
              <a:buChar char="•"/>
            </a:pPr>
            <a:r>
              <a:rPr lang="en-US" sz="2400" b="1" dirty="0"/>
              <a:t>Temperature increasing</a:t>
            </a:r>
          </a:p>
          <a:p>
            <a:pPr marL="2171700" lvl="4" indent="-342900">
              <a:buFont typeface="Arial" charset="0"/>
              <a:buChar char="•"/>
            </a:pPr>
            <a:r>
              <a:rPr lang="en-US" sz="2400" b="1" dirty="0"/>
              <a:t>TN increasing</a:t>
            </a:r>
          </a:p>
          <a:p>
            <a:pPr marL="2171700" lvl="4" indent="-342900">
              <a:buFont typeface="Arial" charset="0"/>
              <a:buChar char="•"/>
            </a:pPr>
            <a:r>
              <a:rPr lang="en-US" sz="2400" b="1" dirty="0"/>
              <a:t>TP stable</a:t>
            </a:r>
          </a:p>
          <a:p>
            <a:pPr marL="2171700" lvl="4" indent="-342900">
              <a:buFont typeface="Arial" charset="0"/>
              <a:buChar char="•"/>
            </a:pPr>
            <a:r>
              <a:rPr lang="en-US" sz="2400" b="1" dirty="0"/>
              <a:t>Chl-</a:t>
            </a:r>
            <a:r>
              <a:rPr lang="en-US" sz="2400" b="1" i="1" dirty="0"/>
              <a:t>a</a:t>
            </a:r>
            <a:r>
              <a:rPr lang="en-US" sz="2400" b="1" dirty="0"/>
              <a:t> increasing </a:t>
            </a:r>
          </a:p>
          <a:p>
            <a:endParaRPr lang="en-US" sz="2400" b="1" dirty="0"/>
          </a:p>
          <a:p>
            <a:r>
              <a:rPr lang="en-US" sz="2400" b="1" dirty="0"/>
              <a:t>	Compared to larger region (LAGOS-NE):</a:t>
            </a:r>
          </a:p>
          <a:p>
            <a:pPr marL="2171700" lvl="4" indent="-342900">
              <a:buFont typeface="Arial" charset="0"/>
              <a:buChar char="•"/>
            </a:pPr>
            <a:r>
              <a:rPr lang="en-US" sz="2400" b="1" dirty="0"/>
              <a:t>Our analysis shows similar results to Oliver et al. (2017)</a:t>
            </a:r>
          </a:p>
          <a:p>
            <a:pPr marL="2171700" lvl="4" indent="-342900">
              <a:buFont typeface="Arial" charset="0"/>
              <a:buChar char="•"/>
            </a:pPr>
            <a:r>
              <a:rPr lang="en-US" sz="2400" b="1" dirty="0"/>
              <a:t>Smaller region (RI) shows different results to larger region (LAGOS-NE)</a:t>
            </a:r>
          </a:p>
          <a:p>
            <a:pPr lvl="1"/>
            <a:endParaRPr lang="en-US" sz="2400" b="1" dirty="0"/>
          </a:p>
          <a:p>
            <a:pPr lvl="1" algn="ctr"/>
            <a:r>
              <a:rPr lang="is-IS" sz="3200" dirty="0"/>
              <a:t>…</a:t>
            </a:r>
            <a:r>
              <a:rPr lang="is-IS" sz="3200" b="1" dirty="0"/>
              <a:t>SCALE MATTERS</a:t>
            </a:r>
          </a:p>
          <a:p>
            <a:pPr marL="1371600" lvl="2" indent="-457200">
              <a:buFont typeface="Arial" charset="0"/>
              <a:buChar char="•"/>
            </a:pPr>
            <a:r>
              <a:rPr lang="is-IS" sz="2800" b="1" dirty="0"/>
              <a:t>High variability within large regions - difficult to detect trends</a:t>
            </a:r>
          </a:p>
          <a:p>
            <a:pPr marL="1371600" lvl="2" indent="-457200">
              <a:buFont typeface="Arial" charset="0"/>
              <a:buChar char="•"/>
            </a:pPr>
            <a:r>
              <a:rPr lang="en-US" sz="2800" b="1" dirty="0"/>
              <a:t>L</a:t>
            </a:r>
            <a:r>
              <a:rPr lang="is-IS" sz="2800" b="1" dirty="0"/>
              <a:t>ocal management critical</a:t>
            </a:r>
            <a:endParaRPr lang="en-US" sz="2800" b="1" dirty="0"/>
          </a:p>
        </p:txBody>
      </p:sp>
      <p:sp>
        <p:nvSpPr>
          <p:cNvPr id="2" name="TextBox 1"/>
          <p:cNvSpPr txBox="1"/>
          <p:nvPr/>
        </p:nvSpPr>
        <p:spPr>
          <a:xfrm>
            <a:off x="2964873" y="5334000"/>
            <a:ext cx="8908472" cy="923330"/>
          </a:xfrm>
          <a:prstGeom prst="rect">
            <a:avLst/>
          </a:prstGeom>
          <a:solidFill>
            <a:schemeClr val="bg1">
              <a:alpha val="65000"/>
            </a:schemeClr>
          </a:solidFill>
        </p:spPr>
        <p:txBody>
          <a:bodyPr wrap="square" rtlCol="0">
            <a:spAutoFit/>
          </a:bodyPr>
          <a:lstStyle/>
          <a:p>
            <a:r>
              <a:rPr lang="en-US" dirty="0"/>
              <a:t>Oliver, S.K., S.M. Collins, P.A. </a:t>
            </a:r>
            <a:r>
              <a:rPr lang="en-US" dirty="0" err="1"/>
              <a:t>Soranno</a:t>
            </a:r>
            <a:r>
              <a:rPr lang="en-US" dirty="0"/>
              <a:t>, T. Wagner, E.H. Stanley, J. Jones, C. Stow, N. </a:t>
            </a:r>
            <a:r>
              <a:rPr lang="en-US" dirty="0" err="1"/>
              <a:t>Lottig</a:t>
            </a:r>
            <a:r>
              <a:rPr lang="en-US" dirty="0"/>
              <a:t>. 2017. Unexpected stasis in a changing world: Lake nutrient and chlorophyll trends since 1990. Global Change Biology 23:5455–5467  </a:t>
            </a:r>
            <a:r>
              <a:rPr lang="en-US" dirty="0" err="1"/>
              <a:t>doi</a:t>
            </a:r>
            <a:r>
              <a:rPr lang="en-US" dirty="0"/>
              <a:t>: 10.1111/gcb.13810</a:t>
            </a:r>
          </a:p>
        </p:txBody>
      </p:sp>
    </p:spTree>
    <p:extLst>
      <p:ext uri="{BB962C8B-B14F-4D97-AF65-F5344CB8AC3E}">
        <p14:creationId xmlns:p14="http://schemas.microsoft.com/office/powerpoint/2010/main" val="1273281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753953-37BC-4437-81C1-56E263DCD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0" y="0"/>
            <a:ext cx="5715000" cy="6858000"/>
          </a:xfrm>
          <a:prstGeom prst="rect">
            <a:avLst/>
          </a:prstGeom>
        </p:spPr>
      </p:pic>
    </p:spTree>
    <p:extLst>
      <p:ext uri="{BB962C8B-B14F-4D97-AF65-F5344CB8AC3E}">
        <p14:creationId xmlns:p14="http://schemas.microsoft.com/office/powerpoint/2010/main" val="611827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176997"/>
            <a:ext cx="6033743" cy="3833403"/>
          </a:xfrm>
          <a:prstGeom prst="rect">
            <a:avLst/>
          </a:prstGeom>
        </p:spPr>
      </p:pic>
      <p:sp>
        <p:nvSpPr>
          <p:cNvPr id="6" name="TextBox 5"/>
          <p:cNvSpPr txBox="1"/>
          <p:nvPr/>
        </p:nvSpPr>
        <p:spPr>
          <a:xfrm>
            <a:off x="-512157" y="-182866"/>
            <a:ext cx="10040470" cy="1815882"/>
          </a:xfrm>
          <a:prstGeom prst="rect">
            <a:avLst/>
          </a:prstGeom>
          <a:noFill/>
        </p:spPr>
        <p:txBody>
          <a:bodyPr wrap="square" rtlCol="0">
            <a:spAutoFit/>
          </a:bodyPr>
          <a:lstStyle/>
          <a:p>
            <a:pPr algn="ctr"/>
            <a:r>
              <a:rPr lang="en-US" sz="2800" dirty="0">
                <a:solidFill>
                  <a:schemeClr val="bg1"/>
                </a:solidFill>
              </a:rPr>
              <a:t>Thank you to the hundreds of volunteers </a:t>
            </a:r>
          </a:p>
          <a:p>
            <a:pPr algn="ctr"/>
            <a:r>
              <a:rPr lang="en-US" sz="2800" dirty="0"/>
              <a:t>Thank you!</a:t>
            </a:r>
          </a:p>
          <a:p>
            <a:pPr algn="ctr"/>
            <a:endParaRPr lang="en-US" sz="2800" dirty="0">
              <a:solidFill>
                <a:schemeClr val="bg1"/>
              </a:solidFill>
            </a:endParaRPr>
          </a:p>
          <a:p>
            <a:pPr algn="ctr"/>
            <a:r>
              <a:rPr lang="en-US" sz="2800" dirty="0"/>
              <a:t>Questions?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757" y="299803"/>
            <a:ext cx="2284919" cy="341214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757" y="4014938"/>
            <a:ext cx="3923025" cy="262702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5865" y="2234732"/>
            <a:ext cx="2430276" cy="2630774"/>
          </a:xfrm>
          <a:prstGeom prst="rect">
            <a:avLst/>
          </a:prstGeom>
        </p:spPr>
      </p:pic>
      <p:sp>
        <p:nvSpPr>
          <p:cNvPr id="7" name="TextBox 6"/>
          <p:cNvSpPr txBox="1"/>
          <p:nvPr/>
        </p:nvSpPr>
        <p:spPr>
          <a:xfrm>
            <a:off x="6532505" y="1348101"/>
            <a:ext cx="5597238" cy="830997"/>
          </a:xfrm>
          <a:prstGeom prst="rect">
            <a:avLst/>
          </a:prstGeom>
          <a:noFill/>
        </p:spPr>
        <p:txBody>
          <a:bodyPr wrap="square" rtlCol="0">
            <a:spAutoFit/>
          </a:bodyPr>
          <a:lstStyle/>
          <a:p>
            <a:pPr algn="ctr"/>
            <a:r>
              <a:rPr lang="en-US" sz="2400" dirty="0">
                <a:solidFill>
                  <a:srgbClr val="000087"/>
                </a:solidFill>
              </a:rPr>
              <a:t>More at:</a:t>
            </a:r>
          </a:p>
          <a:p>
            <a:pPr algn="ctr"/>
            <a:r>
              <a:rPr lang="en-US" sz="2400" dirty="0">
                <a:solidFill>
                  <a:srgbClr val="CD0000"/>
                </a:solidFill>
              </a:rPr>
              <a:t>https://</a:t>
            </a:r>
            <a:r>
              <a:rPr lang="en-US" sz="2400" dirty="0" err="1">
                <a:solidFill>
                  <a:srgbClr val="CD0000"/>
                </a:solidFill>
              </a:rPr>
              <a:t>github.com</a:t>
            </a:r>
            <a:r>
              <a:rPr lang="en-US" sz="2400" dirty="0">
                <a:solidFill>
                  <a:srgbClr val="CD0000"/>
                </a:solidFill>
              </a:rPr>
              <a:t>/USEPA/</a:t>
            </a:r>
            <a:r>
              <a:rPr lang="en-US" sz="2400" dirty="0" err="1">
                <a:solidFill>
                  <a:srgbClr val="CD0000"/>
                </a:solidFill>
              </a:rPr>
              <a:t>ri_wq_trends</a:t>
            </a:r>
            <a:endParaRPr lang="en-US" sz="2400" dirty="0">
              <a:solidFill>
                <a:srgbClr val="CD0000"/>
              </a:solidFill>
            </a:endParaRPr>
          </a:p>
        </p:txBody>
      </p:sp>
    </p:spTree>
    <p:extLst>
      <p:ext uri="{BB962C8B-B14F-4D97-AF65-F5344CB8AC3E}">
        <p14:creationId xmlns:p14="http://schemas.microsoft.com/office/powerpoint/2010/main" val="113112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409383"/>
            <a:ext cx="12124023" cy="1103587"/>
          </a:xfrm>
        </p:spPr>
        <p:txBody>
          <a:bodyPr anchor="ctr">
            <a:normAutofit fontScale="90000"/>
          </a:bodyPr>
          <a:lstStyle/>
          <a:p>
            <a:r>
              <a:rPr lang="en-US" b="1" dirty="0"/>
              <a:t>Trends in decadal water quality changes…</a:t>
            </a:r>
            <a:br>
              <a:rPr lang="en-US" b="1" dirty="0"/>
            </a:br>
            <a:r>
              <a:rPr lang="en-US" b="1" dirty="0"/>
              <a:t>stasis?</a:t>
            </a:r>
          </a:p>
        </p:txBody>
      </p:sp>
      <p:pic>
        <p:nvPicPr>
          <p:cNvPr id="3" name="Picture 2">
            <a:extLst>
              <a:ext uri="{FF2B5EF4-FFF2-40B4-BE49-F238E27FC236}">
                <a16:creationId xmlns:a16="http://schemas.microsoft.com/office/drawing/2014/main" id="{646BA4AD-8402-49E8-AEA0-3B43D635D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5821" y="1731565"/>
            <a:ext cx="3795141" cy="5044570"/>
          </a:xfrm>
          <a:prstGeom prst="rect">
            <a:avLst/>
          </a:prstGeom>
        </p:spPr>
      </p:pic>
      <p:pic>
        <p:nvPicPr>
          <p:cNvPr id="6" name="Picture 5">
            <a:extLst>
              <a:ext uri="{FF2B5EF4-FFF2-40B4-BE49-F238E27FC236}">
                <a16:creationId xmlns:a16="http://schemas.microsoft.com/office/drawing/2014/main" id="{C3090DCA-B933-4C5F-85DA-ED026D65DE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904" y="2822944"/>
            <a:ext cx="5180499" cy="1425374"/>
          </a:xfrm>
          <a:prstGeom prst="rect">
            <a:avLst/>
          </a:prstGeom>
        </p:spPr>
      </p:pic>
      <p:sp>
        <p:nvSpPr>
          <p:cNvPr id="7" name="TextBox 6">
            <a:extLst>
              <a:ext uri="{FF2B5EF4-FFF2-40B4-BE49-F238E27FC236}">
                <a16:creationId xmlns:a16="http://schemas.microsoft.com/office/drawing/2014/main" id="{90EA6415-C76A-495B-A54A-79535B015A28}"/>
              </a:ext>
            </a:extLst>
          </p:cNvPr>
          <p:cNvSpPr txBox="1"/>
          <p:nvPr/>
        </p:nvSpPr>
        <p:spPr>
          <a:xfrm>
            <a:off x="203930" y="6408571"/>
            <a:ext cx="4248920" cy="307777"/>
          </a:xfrm>
          <a:prstGeom prst="rect">
            <a:avLst/>
          </a:prstGeom>
          <a:noFill/>
        </p:spPr>
        <p:txBody>
          <a:bodyPr wrap="none" rtlCol="0">
            <a:spAutoFit/>
          </a:bodyPr>
          <a:lstStyle/>
          <a:p>
            <a:r>
              <a:rPr lang="en-US" sz="1400" dirty="0"/>
              <a:t>Oliver et. al. 2017. Global Change Biology 23:5455-5467</a:t>
            </a:r>
          </a:p>
        </p:txBody>
      </p:sp>
    </p:spTree>
    <p:extLst>
      <p:ext uri="{BB962C8B-B14F-4D97-AF65-F5344CB8AC3E}">
        <p14:creationId xmlns:p14="http://schemas.microsoft.com/office/powerpoint/2010/main" val="1820270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00252" y="3441700"/>
            <a:ext cx="6701248" cy="1631216"/>
          </a:xfrm>
          <a:prstGeom prst="rect">
            <a:avLst/>
          </a:prstGeom>
          <a:noFill/>
        </p:spPr>
        <p:txBody>
          <a:bodyPr wrap="square" rtlCol="0">
            <a:spAutoFit/>
          </a:bodyPr>
          <a:lstStyle/>
          <a:p>
            <a:r>
              <a:rPr lang="en-US" sz="2000" dirty="0"/>
              <a:t>	</a:t>
            </a:r>
          </a:p>
          <a:p>
            <a:r>
              <a:rPr lang="en-US" sz="2000" b="1" i="1" dirty="0"/>
              <a:t>R package</a:t>
            </a:r>
            <a:r>
              <a:rPr lang="en-US" sz="2000" dirty="0"/>
              <a:t>: </a:t>
            </a:r>
            <a:r>
              <a:rPr lang="en-US" sz="2000" dirty="0">
                <a:solidFill>
                  <a:srgbClr val="000087"/>
                </a:solidFill>
              </a:rPr>
              <a:t>https://cran.rproject.org/web/packages/LAGOSNE/index.html </a:t>
            </a:r>
            <a:r>
              <a:rPr lang="en-US" sz="2000" dirty="0"/>
              <a:t> </a:t>
            </a:r>
            <a:r>
              <a:rPr lang="en-US" sz="2000" b="1" i="1" dirty="0"/>
              <a:t>LAGOS website</a:t>
            </a:r>
            <a:r>
              <a:rPr lang="en-US" sz="2000" dirty="0"/>
              <a:t>: </a:t>
            </a:r>
          </a:p>
          <a:p>
            <a:r>
              <a:rPr lang="en-US" sz="2000" dirty="0">
                <a:solidFill>
                  <a:srgbClr val="000087"/>
                </a:solidFill>
              </a:rPr>
              <a:t>https://lagoslakes.org</a:t>
            </a:r>
          </a:p>
        </p:txBody>
      </p:sp>
      <p:sp>
        <p:nvSpPr>
          <p:cNvPr id="5" name="TextBox 4"/>
          <p:cNvSpPr txBox="1"/>
          <p:nvPr/>
        </p:nvSpPr>
        <p:spPr>
          <a:xfrm>
            <a:off x="6085490" y="331076"/>
            <a:ext cx="1781503" cy="523220"/>
          </a:xfrm>
          <a:prstGeom prst="rect">
            <a:avLst/>
          </a:prstGeom>
          <a:noFill/>
        </p:spPr>
        <p:txBody>
          <a:bodyPr wrap="square" rtlCol="0">
            <a:spAutoFit/>
          </a:bodyPr>
          <a:lstStyle/>
          <a:p>
            <a:r>
              <a:rPr lang="en-US" sz="2800" b="1" dirty="0">
                <a:solidFill>
                  <a:schemeClr val="bg1"/>
                </a:solidFill>
              </a:rPr>
              <a:t>METHODS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00252" cy="6858000"/>
          </a:xfrm>
          <a:prstGeom prst="rect">
            <a:avLst/>
          </a:prstGeom>
        </p:spPr>
      </p:pic>
    </p:spTree>
    <p:extLst>
      <p:ext uri="{BB962C8B-B14F-4D97-AF65-F5344CB8AC3E}">
        <p14:creationId xmlns:p14="http://schemas.microsoft.com/office/powerpoint/2010/main" val="1123020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81263" y="628243"/>
            <a:ext cx="9144000" cy="1135062"/>
          </a:xfrm>
        </p:spPr>
        <p:txBody>
          <a:bodyPr>
            <a:normAutofit fontScale="90000"/>
          </a:bodyPr>
          <a:lstStyle/>
          <a:p>
            <a:r>
              <a:rPr lang="en-US" b="1" dirty="0"/>
              <a:t>URI Watershed Watch overview</a:t>
            </a:r>
          </a:p>
        </p:txBody>
      </p:sp>
      <p:sp>
        <p:nvSpPr>
          <p:cNvPr id="2" name="Rectangle 1"/>
          <p:cNvSpPr/>
          <p:nvPr/>
        </p:nvSpPr>
        <p:spPr>
          <a:xfrm>
            <a:off x="1617770" y="2220117"/>
            <a:ext cx="9328752" cy="356300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5"/>
          <p:cNvSpPr>
            <a:spLocks noGrp="1"/>
          </p:cNvSpPr>
          <p:nvPr>
            <p:ph type="subTitle" idx="1"/>
          </p:nvPr>
        </p:nvSpPr>
        <p:spPr>
          <a:xfrm>
            <a:off x="1752187" y="2587348"/>
            <a:ext cx="9059918" cy="3195776"/>
          </a:xfrm>
        </p:spPr>
        <p:txBody>
          <a:bodyPr>
            <a:noAutofit/>
          </a:bodyPr>
          <a:lstStyle/>
          <a:p>
            <a:pPr marL="342900" indent="-342900" algn="l">
              <a:buFont typeface="Arial" charset="0"/>
              <a:buChar char="•"/>
            </a:pPr>
            <a:r>
              <a:rPr lang="en-US" sz="2800" dirty="0"/>
              <a:t>URI Cooperative Extension Water Quality Group</a:t>
            </a:r>
          </a:p>
          <a:p>
            <a:pPr lvl="1" algn="l"/>
            <a:r>
              <a:rPr lang="en-US" sz="2400" b="1" dirty="0">
                <a:solidFill>
                  <a:srgbClr val="CD0000"/>
                </a:solidFill>
              </a:rPr>
              <a:t>web.uri.edu/</a:t>
            </a:r>
            <a:r>
              <a:rPr lang="en-US" sz="2400" b="1" dirty="0" err="1">
                <a:solidFill>
                  <a:srgbClr val="CD0000"/>
                </a:solidFill>
              </a:rPr>
              <a:t>watershedwatch</a:t>
            </a:r>
            <a:r>
              <a:rPr lang="en-US" sz="2400" b="1" dirty="0">
                <a:solidFill>
                  <a:srgbClr val="CD0000"/>
                </a:solidFill>
              </a:rPr>
              <a:t>/</a:t>
            </a:r>
          </a:p>
          <a:p>
            <a:pPr marL="342900" indent="-342900" algn="l">
              <a:buFont typeface="Arial" charset="0"/>
              <a:buChar char="•"/>
            </a:pPr>
            <a:r>
              <a:rPr lang="en-US" sz="2800" dirty="0"/>
              <a:t>Volunteer monitoring (~400 volunteers)</a:t>
            </a:r>
          </a:p>
          <a:p>
            <a:pPr marL="342900" indent="-342900" algn="l">
              <a:buFont typeface="Arial" charset="0"/>
              <a:buChar char="•"/>
            </a:pPr>
            <a:r>
              <a:rPr lang="en-US" sz="2800" dirty="0"/>
              <a:t>Rigorous QA/QC, EPA-certified lab</a:t>
            </a:r>
          </a:p>
          <a:p>
            <a:pPr marL="342900" indent="-342900" algn="l">
              <a:buFont typeface="Arial" charset="0"/>
              <a:buChar char="•"/>
            </a:pPr>
            <a:r>
              <a:rPr lang="en-US" sz="2800" dirty="0"/>
              <a:t>Data are used by RI DEM and EPA to assess water quality</a:t>
            </a:r>
          </a:p>
          <a:p>
            <a:pPr marL="342900" indent="-342900" algn="l">
              <a:buFont typeface="Arial" charset="0"/>
              <a:buChar char="•"/>
            </a:pPr>
            <a:r>
              <a:rPr lang="en-US" sz="2800" dirty="0">
                <a:solidFill>
                  <a:srgbClr val="000087"/>
                </a:solidFill>
              </a:rPr>
              <a:t>Over 30 years</a:t>
            </a:r>
          </a:p>
          <a:p>
            <a:pPr marL="800100" lvl="1" indent="-342900" algn="l">
              <a:buFont typeface="Arial" charset="0"/>
              <a:buChar char="•"/>
            </a:pPr>
            <a:r>
              <a:rPr lang="en-US" sz="2400" dirty="0"/>
              <a:t>Begun in 1988 with 14 lakes</a:t>
            </a:r>
          </a:p>
          <a:p>
            <a:pPr marL="800100" lvl="1" indent="-342900" algn="l">
              <a:buFont typeface="Arial" charset="0"/>
              <a:buChar char="•"/>
            </a:pPr>
            <a:r>
              <a:rPr lang="en-US" sz="2400" dirty="0"/>
              <a:t>Now monitors +250 sites on +120 water bodies</a:t>
            </a:r>
          </a:p>
        </p:txBody>
      </p:sp>
    </p:spTree>
    <p:extLst>
      <p:ext uri="{BB962C8B-B14F-4D97-AF65-F5344CB8AC3E}">
        <p14:creationId xmlns:p14="http://schemas.microsoft.com/office/powerpoint/2010/main" val="973495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665621" y="409383"/>
            <a:ext cx="4860758" cy="1103587"/>
          </a:xfrm>
        </p:spPr>
        <p:txBody>
          <a:bodyPr anchor="ctr">
            <a:normAutofit/>
          </a:bodyPr>
          <a:lstStyle/>
          <a:p>
            <a:r>
              <a:rPr lang="en-US" b="1" dirty="0"/>
              <a:t>URI WW Lakes </a:t>
            </a:r>
          </a:p>
        </p:txBody>
      </p:sp>
      <p:sp>
        <p:nvSpPr>
          <p:cNvPr id="9" name="TextBox 8"/>
          <p:cNvSpPr txBox="1"/>
          <p:nvPr/>
        </p:nvSpPr>
        <p:spPr>
          <a:xfrm>
            <a:off x="3052874" y="1859340"/>
            <a:ext cx="7321494" cy="1569660"/>
          </a:xfrm>
          <a:prstGeom prst="rect">
            <a:avLst/>
          </a:prstGeom>
          <a:noFill/>
        </p:spPr>
        <p:txBody>
          <a:bodyPr wrap="square" rtlCol="0">
            <a:spAutoFit/>
          </a:bodyPr>
          <a:lstStyle/>
          <a:p>
            <a:pPr marL="342900" indent="-342900">
              <a:buFont typeface="Arial" charset="0"/>
              <a:buChar char="•"/>
            </a:pPr>
            <a:endParaRPr lang="en-US" sz="2400" b="1" dirty="0"/>
          </a:p>
          <a:p>
            <a:pPr marL="342900" indent="-342900">
              <a:buFont typeface="Arial" charset="0"/>
              <a:buChar char="•"/>
            </a:pPr>
            <a:r>
              <a:rPr lang="en-US" sz="2400" b="1" dirty="0">
                <a:solidFill>
                  <a:srgbClr val="CD0000"/>
                </a:solidFill>
              </a:rPr>
              <a:t>Weekly</a:t>
            </a:r>
            <a:r>
              <a:rPr lang="en-US" sz="2400" b="1" dirty="0"/>
              <a:t>: Water clarity (</a:t>
            </a:r>
            <a:r>
              <a:rPr lang="en-US" sz="2400" b="1" dirty="0" err="1"/>
              <a:t>Secchi</a:t>
            </a:r>
            <a:r>
              <a:rPr lang="en-US" sz="2400" b="1" dirty="0"/>
              <a:t> depth), Temperature</a:t>
            </a:r>
          </a:p>
          <a:p>
            <a:pPr marL="342900" indent="-342900">
              <a:buFont typeface="Arial" charset="0"/>
              <a:buChar char="•"/>
            </a:pPr>
            <a:r>
              <a:rPr lang="en-US" sz="2400" b="1" dirty="0">
                <a:solidFill>
                  <a:srgbClr val="000087"/>
                </a:solidFill>
              </a:rPr>
              <a:t>2X per Month</a:t>
            </a:r>
            <a:r>
              <a:rPr lang="en-US" sz="2400" b="1" dirty="0"/>
              <a:t>: </a:t>
            </a:r>
            <a:r>
              <a:rPr lang="en-US" sz="2400" b="1" dirty="0" err="1"/>
              <a:t>Chl</a:t>
            </a:r>
            <a:r>
              <a:rPr lang="en-US" sz="2400" b="1" dirty="0"/>
              <a:t>-</a:t>
            </a:r>
            <a:r>
              <a:rPr lang="en-US" sz="2400" b="1" i="1" dirty="0"/>
              <a:t>a</a:t>
            </a:r>
            <a:r>
              <a:rPr lang="en-US" sz="2400" b="1" dirty="0"/>
              <a:t>, DO</a:t>
            </a:r>
          </a:p>
          <a:p>
            <a:pPr marL="342900" indent="-342900">
              <a:buFont typeface="Arial" charset="0"/>
              <a:buChar char="•"/>
            </a:pPr>
            <a:r>
              <a:rPr lang="en-US" sz="2400" b="1" dirty="0">
                <a:solidFill>
                  <a:srgbClr val="CD0000"/>
                </a:solidFill>
              </a:rPr>
              <a:t>3X per Season</a:t>
            </a:r>
            <a:r>
              <a:rPr lang="en-US" sz="2400" b="1" dirty="0"/>
              <a:t>: Nutrients, Alkalinity, pH, Bacteria</a:t>
            </a:r>
          </a:p>
        </p:txBody>
      </p:sp>
    </p:spTree>
    <p:extLst>
      <p:ext uri="{BB962C8B-B14F-4D97-AF65-F5344CB8AC3E}">
        <p14:creationId xmlns:p14="http://schemas.microsoft.com/office/powerpoint/2010/main" val="79813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721199" y="592686"/>
            <a:ext cx="6262254" cy="3662541"/>
          </a:xfrm>
          <a:prstGeom prst="rect">
            <a:avLst/>
          </a:prstGeom>
          <a:noFill/>
        </p:spPr>
        <p:txBody>
          <a:bodyPr wrap="square" rtlCol="0">
            <a:spAutoFit/>
          </a:bodyPr>
          <a:lstStyle/>
          <a:p>
            <a:pPr marL="342900" indent="-342900">
              <a:buFont typeface="LucidaGrande" charset="0"/>
              <a:buChar char="⁃"/>
            </a:pPr>
            <a:r>
              <a:rPr lang="en-US" sz="2800" dirty="0"/>
              <a:t>Lakes, ponds, reservoirs</a:t>
            </a:r>
          </a:p>
          <a:p>
            <a:pPr marL="342900" indent="-342900">
              <a:buFont typeface="LucidaGrande" charset="0"/>
              <a:buChar char="⁃"/>
            </a:pPr>
            <a:r>
              <a:rPr lang="en-US" sz="2800" dirty="0"/>
              <a:t>1990 to 2016</a:t>
            </a:r>
          </a:p>
          <a:p>
            <a:pPr marL="342900" indent="-342900">
              <a:buFont typeface="LucidaGrande" charset="0"/>
              <a:buChar char="⁃"/>
            </a:pPr>
            <a:r>
              <a:rPr lang="en-US" sz="2800" dirty="0"/>
              <a:t>May to October</a:t>
            </a:r>
          </a:p>
          <a:p>
            <a:pPr marL="342900" indent="-342900">
              <a:buFont typeface="LucidaGrande" charset="0"/>
              <a:buChar char="⁃"/>
            </a:pPr>
            <a:r>
              <a:rPr lang="en-US" sz="2800" dirty="0"/>
              <a:t>Temperature, </a:t>
            </a:r>
            <a:r>
              <a:rPr lang="en-US" sz="2800" dirty="0" err="1"/>
              <a:t>Chl</a:t>
            </a:r>
            <a:r>
              <a:rPr lang="en-US" sz="2800" dirty="0"/>
              <a:t>-</a:t>
            </a:r>
            <a:r>
              <a:rPr lang="en-US" sz="2800" i="1" dirty="0"/>
              <a:t>a</a:t>
            </a:r>
            <a:r>
              <a:rPr lang="en-US" sz="2800" dirty="0"/>
              <a:t>, TN, TP </a:t>
            </a:r>
          </a:p>
          <a:p>
            <a:pPr marL="342900" indent="-342900">
              <a:buFont typeface="LucidaGrande" charset="0"/>
              <a:buChar char="⁃"/>
            </a:pPr>
            <a:r>
              <a:rPr lang="en-US" sz="2800" dirty="0"/>
              <a:t>~ 1 m depth </a:t>
            </a:r>
          </a:p>
          <a:p>
            <a:pPr marL="342900" indent="-342900">
              <a:buFont typeface="LucidaGrande" charset="0"/>
              <a:buChar char="⁃"/>
            </a:pPr>
            <a:r>
              <a:rPr lang="en-US" sz="2800" dirty="0"/>
              <a:t>Minimum of 10 years of data</a:t>
            </a:r>
          </a:p>
          <a:p>
            <a:endParaRPr lang="en-US" sz="3200" dirty="0"/>
          </a:p>
          <a:p>
            <a:r>
              <a:rPr lang="en-US" sz="3200" dirty="0"/>
              <a:t>	</a:t>
            </a:r>
          </a:p>
        </p:txBody>
      </p:sp>
      <p:sp>
        <p:nvSpPr>
          <p:cNvPr id="5" name="TextBox 4"/>
          <p:cNvSpPr txBox="1"/>
          <p:nvPr/>
        </p:nvSpPr>
        <p:spPr>
          <a:xfrm>
            <a:off x="6085490" y="331076"/>
            <a:ext cx="1781503" cy="523220"/>
          </a:xfrm>
          <a:prstGeom prst="rect">
            <a:avLst/>
          </a:prstGeom>
          <a:noFill/>
        </p:spPr>
        <p:txBody>
          <a:bodyPr wrap="square" rtlCol="0">
            <a:spAutoFit/>
          </a:bodyPr>
          <a:lstStyle/>
          <a:p>
            <a:r>
              <a:rPr lang="en-US" sz="2800" b="1" dirty="0">
                <a:solidFill>
                  <a:schemeClr val="bg1"/>
                </a:solidFill>
              </a:rPr>
              <a:t>METHODS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00252" cy="6858000"/>
          </a:xfrm>
          <a:prstGeom prst="rect">
            <a:avLst/>
          </a:prstGeom>
        </p:spPr>
      </p:pic>
    </p:spTree>
    <p:extLst>
      <p:ext uri="{BB962C8B-B14F-4D97-AF65-F5344CB8AC3E}">
        <p14:creationId xmlns:p14="http://schemas.microsoft.com/office/powerpoint/2010/main" val="491496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721199" y="592686"/>
            <a:ext cx="6262254" cy="3662541"/>
          </a:xfrm>
          <a:prstGeom prst="rect">
            <a:avLst/>
          </a:prstGeom>
          <a:noFill/>
        </p:spPr>
        <p:txBody>
          <a:bodyPr wrap="square" rtlCol="0">
            <a:spAutoFit/>
          </a:bodyPr>
          <a:lstStyle/>
          <a:p>
            <a:pPr marL="342900" indent="-342900">
              <a:buFont typeface="LucidaGrande" charset="0"/>
              <a:buChar char="⁃"/>
            </a:pPr>
            <a:r>
              <a:rPr lang="en-US" sz="2800" dirty="0"/>
              <a:t>Lakes, ponds, reservoirs</a:t>
            </a:r>
          </a:p>
          <a:p>
            <a:pPr marL="342900" indent="-342900">
              <a:buFont typeface="LucidaGrande" charset="0"/>
              <a:buChar char="⁃"/>
            </a:pPr>
            <a:r>
              <a:rPr lang="en-US" sz="2800" dirty="0"/>
              <a:t>1990 to 2016</a:t>
            </a:r>
          </a:p>
          <a:p>
            <a:pPr marL="342900" indent="-342900">
              <a:buFont typeface="LucidaGrande" charset="0"/>
              <a:buChar char="⁃"/>
            </a:pPr>
            <a:r>
              <a:rPr lang="en-US" sz="2800" dirty="0"/>
              <a:t>May to October</a:t>
            </a:r>
          </a:p>
          <a:p>
            <a:pPr marL="342900" indent="-342900">
              <a:buFont typeface="LucidaGrande" charset="0"/>
              <a:buChar char="⁃"/>
            </a:pPr>
            <a:r>
              <a:rPr lang="en-US" sz="2800" dirty="0"/>
              <a:t>Temperature, </a:t>
            </a:r>
            <a:r>
              <a:rPr lang="en-US" sz="2800" dirty="0" err="1"/>
              <a:t>Chl</a:t>
            </a:r>
            <a:r>
              <a:rPr lang="en-US" sz="2800" dirty="0"/>
              <a:t>-</a:t>
            </a:r>
            <a:r>
              <a:rPr lang="en-US" sz="2800" i="1" dirty="0"/>
              <a:t>a</a:t>
            </a:r>
            <a:r>
              <a:rPr lang="en-US" sz="2800" dirty="0"/>
              <a:t>, TN, TP </a:t>
            </a:r>
          </a:p>
          <a:p>
            <a:pPr marL="342900" indent="-342900">
              <a:buFont typeface="LucidaGrande" charset="0"/>
              <a:buChar char="⁃"/>
            </a:pPr>
            <a:r>
              <a:rPr lang="en-US" sz="2800" dirty="0"/>
              <a:t>~ 1 m depth </a:t>
            </a:r>
          </a:p>
          <a:p>
            <a:pPr marL="342900" indent="-342900">
              <a:buFont typeface="LucidaGrande" charset="0"/>
              <a:buChar char="⁃"/>
            </a:pPr>
            <a:r>
              <a:rPr lang="en-US" sz="2800" dirty="0"/>
              <a:t>Minimum of 10 years of data</a:t>
            </a:r>
          </a:p>
          <a:p>
            <a:endParaRPr lang="en-US" sz="3200" dirty="0"/>
          </a:p>
          <a:p>
            <a:r>
              <a:rPr lang="en-US" sz="3200" dirty="0"/>
              <a:t>	</a:t>
            </a:r>
          </a:p>
        </p:txBody>
      </p:sp>
      <p:sp>
        <p:nvSpPr>
          <p:cNvPr id="5" name="TextBox 4"/>
          <p:cNvSpPr txBox="1"/>
          <p:nvPr/>
        </p:nvSpPr>
        <p:spPr>
          <a:xfrm>
            <a:off x="6085490" y="331076"/>
            <a:ext cx="1781503" cy="523220"/>
          </a:xfrm>
          <a:prstGeom prst="rect">
            <a:avLst/>
          </a:prstGeom>
          <a:noFill/>
        </p:spPr>
        <p:txBody>
          <a:bodyPr wrap="square" rtlCol="0">
            <a:spAutoFit/>
          </a:bodyPr>
          <a:lstStyle/>
          <a:p>
            <a:r>
              <a:rPr lang="en-US" sz="2800" b="1" dirty="0">
                <a:solidFill>
                  <a:schemeClr val="bg1"/>
                </a:solidFill>
              </a:rPr>
              <a:t>METHODS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00252" cy="6858000"/>
          </a:xfrm>
          <a:prstGeom prst="rect">
            <a:avLst/>
          </a:prstGeom>
        </p:spPr>
      </p:pic>
      <p:sp>
        <p:nvSpPr>
          <p:cNvPr id="6" name="TextBox 5">
            <a:extLst>
              <a:ext uri="{FF2B5EF4-FFF2-40B4-BE49-F238E27FC236}">
                <a16:creationId xmlns:a16="http://schemas.microsoft.com/office/drawing/2014/main" id="{96D1C9F4-6BF4-41A6-94C0-7B9C1A3E0EC0}"/>
              </a:ext>
            </a:extLst>
          </p:cNvPr>
          <p:cNvSpPr txBox="1"/>
          <p:nvPr/>
        </p:nvSpPr>
        <p:spPr>
          <a:xfrm>
            <a:off x="5492235" y="3368901"/>
            <a:ext cx="6262254" cy="1692771"/>
          </a:xfrm>
          <a:prstGeom prst="rect">
            <a:avLst/>
          </a:prstGeom>
          <a:noFill/>
        </p:spPr>
        <p:txBody>
          <a:bodyPr wrap="square" rtlCol="0">
            <a:spAutoFit/>
          </a:bodyPr>
          <a:lstStyle/>
          <a:p>
            <a:r>
              <a:rPr lang="en-US" sz="2800" dirty="0"/>
              <a:t>	72 sites</a:t>
            </a:r>
          </a:p>
          <a:p>
            <a:r>
              <a:rPr lang="en-US" sz="2800" dirty="0"/>
              <a:t>	85% of sites have at least 10 years </a:t>
            </a:r>
          </a:p>
          <a:p>
            <a:r>
              <a:rPr lang="en-US" sz="2800" dirty="0"/>
              <a:t>	of all 4 parameters</a:t>
            </a:r>
          </a:p>
          <a:p>
            <a:endParaRPr lang="en-US" sz="2000" dirty="0"/>
          </a:p>
        </p:txBody>
      </p:sp>
    </p:spTree>
    <p:extLst>
      <p:ext uri="{BB962C8B-B14F-4D97-AF65-F5344CB8AC3E}">
        <p14:creationId xmlns:p14="http://schemas.microsoft.com/office/powerpoint/2010/main" val="1520508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AAA7D2-1A2B-4088-BAD1-9556A15760E2}"/>
              </a:ext>
            </a:extLst>
          </p:cNvPr>
          <p:cNvSpPr txBox="1"/>
          <p:nvPr/>
        </p:nvSpPr>
        <p:spPr>
          <a:xfrm>
            <a:off x="973959" y="628712"/>
            <a:ext cx="1364476" cy="1685077"/>
          </a:xfrm>
          <a:prstGeom prst="rect">
            <a:avLst/>
          </a:prstGeom>
          <a:noFill/>
        </p:spPr>
        <p:txBody>
          <a:bodyPr wrap="none" rtlCol="0">
            <a:spAutoFit/>
          </a:bodyPr>
          <a:lstStyle/>
          <a:p>
            <a:r>
              <a:rPr lang="en-US" sz="2100" b="1" dirty="0">
                <a:solidFill>
                  <a:schemeClr val="bg2">
                    <a:lumMod val="75000"/>
                  </a:schemeClr>
                </a:solidFill>
                <a:latin typeface="Roboto Condensed" panose="02000000000000000000" pitchFamily="2" charset="0"/>
                <a:ea typeface="Roboto Condensed" panose="02000000000000000000" pitchFamily="2" charset="0"/>
              </a:rPr>
              <a:t>Station 1</a:t>
            </a:r>
          </a:p>
          <a:p>
            <a:r>
              <a:rPr lang="en-US" sz="1650" dirty="0">
                <a:latin typeface="Roboto Condensed" panose="02000000000000000000" pitchFamily="2" charset="0"/>
                <a:ea typeface="Roboto Condensed" panose="02000000000000000000" pitchFamily="2" charset="0"/>
              </a:rPr>
              <a:t>Long-term</a:t>
            </a:r>
            <a:br>
              <a:rPr lang="en-US" sz="1650" dirty="0">
                <a:latin typeface="Roboto Condensed" panose="02000000000000000000" pitchFamily="2" charset="0"/>
                <a:ea typeface="Roboto Condensed" panose="02000000000000000000" pitchFamily="2" charset="0"/>
              </a:rPr>
            </a:br>
            <a:r>
              <a:rPr lang="en-US" sz="1650" dirty="0">
                <a:latin typeface="Roboto Condensed" panose="02000000000000000000" pitchFamily="2" charset="0"/>
                <a:ea typeface="Roboto Condensed" panose="02000000000000000000" pitchFamily="2" charset="0"/>
              </a:rPr>
              <a:t>mean = 7.06</a:t>
            </a:r>
          </a:p>
          <a:p>
            <a:r>
              <a:rPr lang="en-US" sz="1650" dirty="0">
                <a:latin typeface="Roboto Condensed" panose="02000000000000000000" pitchFamily="2" charset="0"/>
                <a:ea typeface="Roboto Condensed" panose="02000000000000000000" pitchFamily="2" charset="0"/>
              </a:rPr>
              <a:t>Long-term</a:t>
            </a:r>
          </a:p>
          <a:p>
            <a:r>
              <a:rPr lang="en-US" sz="1650" dirty="0" err="1">
                <a:latin typeface="Roboto Condensed" panose="02000000000000000000" pitchFamily="2" charset="0"/>
                <a:ea typeface="Roboto Condensed" panose="02000000000000000000" pitchFamily="2" charset="0"/>
              </a:rPr>
              <a:t>s.d.</a:t>
            </a:r>
            <a:r>
              <a:rPr lang="en-US" sz="1650" dirty="0">
                <a:latin typeface="Roboto Condensed" panose="02000000000000000000" pitchFamily="2" charset="0"/>
                <a:ea typeface="Roboto Condensed" panose="02000000000000000000" pitchFamily="2" charset="0"/>
              </a:rPr>
              <a:t> = 1.42</a:t>
            </a:r>
          </a:p>
          <a:p>
            <a:endParaRPr lang="en-US" sz="1650" dirty="0">
              <a:latin typeface="Roboto Condensed" panose="02000000000000000000" pitchFamily="2" charset="0"/>
              <a:ea typeface="Roboto Condensed" panose="02000000000000000000" pitchFamily="2" charset="0"/>
            </a:endParaRPr>
          </a:p>
        </p:txBody>
      </p:sp>
      <p:sp>
        <p:nvSpPr>
          <p:cNvPr id="5" name="TextBox 4">
            <a:extLst>
              <a:ext uri="{FF2B5EF4-FFF2-40B4-BE49-F238E27FC236}">
                <a16:creationId xmlns:a16="http://schemas.microsoft.com/office/drawing/2014/main" id="{8C9786EB-34F3-4C77-BDCA-E8BD08FE1D11}"/>
              </a:ext>
            </a:extLst>
          </p:cNvPr>
          <p:cNvSpPr txBox="1"/>
          <p:nvPr/>
        </p:nvSpPr>
        <p:spPr>
          <a:xfrm>
            <a:off x="973959" y="2429213"/>
            <a:ext cx="1364476" cy="1431161"/>
          </a:xfrm>
          <a:prstGeom prst="rect">
            <a:avLst/>
          </a:prstGeom>
          <a:noFill/>
        </p:spPr>
        <p:txBody>
          <a:bodyPr wrap="none" rtlCol="0">
            <a:spAutoFit/>
          </a:bodyPr>
          <a:lstStyle/>
          <a:p>
            <a:r>
              <a:rPr lang="en-US" sz="2100" b="1" dirty="0">
                <a:solidFill>
                  <a:schemeClr val="bg2">
                    <a:lumMod val="50000"/>
                  </a:schemeClr>
                </a:solidFill>
                <a:latin typeface="Roboto Condensed" panose="02000000000000000000" pitchFamily="2" charset="0"/>
                <a:ea typeface="Roboto Condensed" panose="02000000000000000000" pitchFamily="2" charset="0"/>
              </a:rPr>
              <a:t>Station 2</a:t>
            </a:r>
          </a:p>
          <a:p>
            <a:r>
              <a:rPr lang="en-US" sz="1650" dirty="0">
                <a:latin typeface="Roboto Condensed" panose="02000000000000000000" pitchFamily="2" charset="0"/>
                <a:ea typeface="Roboto Condensed" panose="02000000000000000000" pitchFamily="2" charset="0"/>
              </a:rPr>
              <a:t>Long-term</a:t>
            </a:r>
            <a:br>
              <a:rPr lang="en-US" sz="1650" dirty="0">
                <a:latin typeface="Roboto Condensed" panose="02000000000000000000" pitchFamily="2" charset="0"/>
                <a:ea typeface="Roboto Condensed" panose="02000000000000000000" pitchFamily="2" charset="0"/>
              </a:rPr>
            </a:br>
            <a:r>
              <a:rPr lang="en-US" sz="1650" dirty="0">
                <a:latin typeface="Roboto Condensed" panose="02000000000000000000" pitchFamily="2" charset="0"/>
                <a:ea typeface="Roboto Condensed" panose="02000000000000000000" pitchFamily="2" charset="0"/>
              </a:rPr>
              <a:t>mean = 3.67</a:t>
            </a:r>
          </a:p>
          <a:p>
            <a:r>
              <a:rPr lang="en-US" sz="1650" dirty="0">
                <a:latin typeface="Roboto Condensed" panose="02000000000000000000" pitchFamily="2" charset="0"/>
                <a:ea typeface="Roboto Condensed" panose="02000000000000000000" pitchFamily="2" charset="0"/>
              </a:rPr>
              <a:t>Long-term</a:t>
            </a:r>
          </a:p>
          <a:p>
            <a:r>
              <a:rPr lang="en-US" sz="1650" dirty="0" err="1">
                <a:latin typeface="Roboto Condensed" panose="02000000000000000000" pitchFamily="2" charset="0"/>
                <a:ea typeface="Roboto Condensed" panose="02000000000000000000" pitchFamily="2" charset="0"/>
              </a:rPr>
              <a:t>s.d.</a:t>
            </a:r>
            <a:r>
              <a:rPr lang="en-US" sz="1650" dirty="0">
                <a:latin typeface="Roboto Condensed" panose="02000000000000000000" pitchFamily="2" charset="0"/>
                <a:ea typeface="Roboto Condensed" panose="02000000000000000000" pitchFamily="2" charset="0"/>
              </a:rPr>
              <a:t> = 0.92</a:t>
            </a:r>
          </a:p>
        </p:txBody>
      </p:sp>
      <p:sp>
        <p:nvSpPr>
          <p:cNvPr id="6" name="TextBox 5">
            <a:extLst>
              <a:ext uri="{FF2B5EF4-FFF2-40B4-BE49-F238E27FC236}">
                <a16:creationId xmlns:a16="http://schemas.microsoft.com/office/drawing/2014/main" id="{6A1187EE-F5D0-4199-837E-29800767DC0A}"/>
              </a:ext>
            </a:extLst>
          </p:cNvPr>
          <p:cNvSpPr txBox="1"/>
          <p:nvPr/>
        </p:nvSpPr>
        <p:spPr>
          <a:xfrm>
            <a:off x="973959" y="4229714"/>
            <a:ext cx="1481496" cy="1431161"/>
          </a:xfrm>
          <a:prstGeom prst="rect">
            <a:avLst/>
          </a:prstGeom>
          <a:noFill/>
        </p:spPr>
        <p:txBody>
          <a:bodyPr wrap="none" rtlCol="0">
            <a:spAutoFit/>
          </a:bodyPr>
          <a:lstStyle/>
          <a:p>
            <a:r>
              <a:rPr lang="en-US" sz="2100" b="1" dirty="0">
                <a:solidFill>
                  <a:schemeClr val="bg2">
                    <a:lumMod val="25000"/>
                  </a:schemeClr>
                </a:solidFill>
                <a:latin typeface="Roboto Condensed" panose="02000000000000000000" pitchFamily="2" charset="0"/>
                <a:ea typeface="Roboto Condensed" panose="02000000000000000000" pitchFamily="2" charset="0"/>
              </a:rPr>
              <a:t>Station 3</a:t>
            </a:r>
          </a:p>
          <a:p>
            <a:r>
              <a:rPr lang="en-US" sz="1650" dirty="0">
                <a:latin typeface="Roboto Condensed" panose="02000000000000000000" pitchFamily="2" charset="0"/>
                <a:ea typeface="Roboto Condensed" panose="02000000000000000000" pitchFamily="2" charset="0"/>
              </a:rPr>
              <a:t>Long-term</a:t>
            </a:r>
            <a:br>
              <a:rPr lang="en-US" sz="1650" dirty="0">
                <a:latin typeface="Roboto Condensed" panose="02000000000000000000" pitchFamily="2" charset="0"/>
                <a:ea typeface="Roboto Condensed" panose="02000000000000000000" pitchFamily="2" charset="0"/>
              </a:rPr>
            </a:br>
            <a:r>
              <a:rPr lang="en-US" sz="1650" dirty="0">
                <a:latin typeface="Roboto Condensed" panose="02000000000000000000" pitchFamily="2" charset="0"/>
                <a:ea typeface="Roboto Condensed" panose="02000000000000000000" pitchFamily="2" charset="0"/>
              </a:rPr>
              <a:t>mean = 12.44</a:t>
            </a:r>
          </a:p>
          <a:p>
            <a:r>
              <a:rPr lang="en-US" sz="1650" dirty="0">
                <a:latin typeface="Roboto Condensed" panose="02000000000000000000" pitchFamily="2" charset="0"/>
                <a:ea typeface="Roboto Condensed" panose="02000000000000000000" pitchFamily="2" charset="0"/>
              </a:rPr>
              <a:t>Long-term</a:t>
            </a:r>
          </a:p>
          <a:p>
            <a:r>
              <a:rPr lang="en-US" sz="1650" dirty="0" err="1">
                <a:latin typeface="Roboto Condensed" panose="02000000000000000000" pitchFamily="2" charset="0"/>
                <a:ea typeface="Roboto Condensed" panose="02000000000000000000" pitchFamily="2" charset="0"/>
              </a:rPr>
              <a:t>s.d.</a:t>
            </a:r>
            <a:r>
              <a:rPr lang="en-US" sz="1650" dirty="0">
                <a:latin typeface="Roboto Condensed" panose="02000000000000000000" pitchFamily="2" charset="0"/>
                <a:ea typeface="Roboto Condensed" panose="02000000000000000000" pitchFamily="2" charset="0"/>
              </a:rPr>
              <a:t> = 1.90</a:t>
            </a:r>
          </a:p>
        </p:txBody>
      </p:sp>
      <p:sp>
        <p:nvSpPr>
          <p:cNvPr id="7" name="TextBox 6">
            <a:extLst>
              <a:ext uri="{FF2B5EF4-FFF2-40B4-BE49-F238E27FC236}">
                <a16:creationId xmlns:a16="http://schemas.microsoft.com/office/drawing/2014/main" id="{78AB19B3-7DF4-4103-B447-9726179C1822}"/>
              </a:ext>
            </a:extLst>
          </p:cNvPr>
          <p:cNvSpPr txBox="1"/>
          <p:nvPr/>
        </p:nvSpPr>
        <p:spPr>
          <a:xfrm>
            <a:off x="3407659" y="22230"/>
            <a:ext cx="976101" cy="415498"/>
          </a:xfrm>
          <a:prstGeom prst="rect">
            <a:avLst/>
          </a:prstGeom>
          <a:noFill/>
        </p:spPr>
        <p:txBody>
          <a:bodyPr wrap="none" rtlCol="0">
            <a:spAutoFit/>
          </a:bodyPr>
          <a:lstStyle/>
          <a:p>
            <a:r>
              <a:rPr lang="en-US" sz="2100" b="1" dirty="0">
                <a:latin typeface="Roboto Condensed" panose="02000000000000000000" pitchFamily="2" charset="0"/>
                <a:ea typeface="Roboto Condensed" panose="02000000000000000000" pitchFamily="2" charset="0"/>
              </a:rPr>
              <a:t>Year 1</a:t>
            </a:r>
          </a:p>
        </p:txBody>
      </p:sp>
      <p:sp>
        <p:nvSpPr>
          <p:cNvPr id="8" name="TextBox 7">
            <a:extLst>
              <a:ext uri="{FF2B5EF4-FFF2-40B4-BE49-F238E27FC236}">
                <a16:creationId xmlns:a16="http://schemas.microsoft.com/office/drawing/2014/main" id="{4CA24146-E92A-4417-8FA0-B675C21987B3}"/>
              </a:ext>
            </a:extLst>
          </p:cNvPr>
          <p:cNvSpPr txBox="1"/>
          <p:nvPr/>
        </p:nvSpPr>
        <p:spPr>
          <a:xfrm>
            <a:off x="6290872" y="22230"/>
            <a:ext cx="976101" cy="415498"/>
          </a:xfrm>
          <a:prstGeom prst="rect">
            <a:avLst/>
          </a:prstGeom>
          <a:noFill/>
        </p:spPr>
        <p:txBody>
          <a:bodyPr wrap="none" rtlCol="0">
            <a:spAutoFit/>
          </a:bodyPr>
          <a:lstStyle/>
          <a:p>
            <a:r>
              <a:rPr lang="en-US" sz="2100" b="1" dirty="0">
                <a:latin typeface="Roboto Condensed" panose="02000000000000000000" pitchFamily="2" charset="0"/>
                <a:ea typeface="Roboto Condensed" panose="02000000000000000000" pitchFamily="2" charset="0"/>
              </a:rPr>
              <a:t>Year 2</a:t>
            </a:r>
          </a:p>
        </p:txBody>
      </p:sp>
      <p:sp>
        <p:nvSpPr>
          <p:cNvPr id="9" name="TextBox 8">
            <a:extLst>
              <a:ext uri="{FF2B5EF4-FFF2-40B4-BE49-F238E27FC236}">
                <a16:creationId xmlns:a16="http://schemas.microsoft.com/office/drawing/2014/main" id="{AFC3A614-EDF0-4DE1-A14E-AEA75B26B4BB}"/>
              </a:ext>
            </a:extLst>
          </p:cNvPr>
          <p:cNvSpPr txBox="1"/>
          <p:nvPr/>
        </p:nvSpPr>
        <p:spPr>
          <a:xfrm>
            <a:off x="9264944" y="22230"/>
            <a:ext cx="976101" cy="415498"/>
          </a:xfrm>
          <a:prstGeom prst="rect">
            <a:avLst/>
          </a:prstGeom>
          <a:noFill/>
        </p:spPr>
        <p:txBody>
          <a:bodyPr wrap="none" rtlCol="0">
            <a:spAutoFit/>
          </a:bodyPr>
          <a:lstStyle/>
          <a:p>
            <a:r>
              <a:rPr lang="en-US" sz="2100" b="1" dirty="0">
                <a:latin typeface="Roboto Condensed" panose="02000000000000000000" pitchFamily="2" charset="0"/>
                <a:ea typeface="Roboto Condensed" panose="02000000000000000000" pitchFamily="2" charset="0"/>
              </a:rPr>
              <a:t>Year 3</a:t>
            </a:r>
          </a:p>
        </p:txBody>
      </p:sp>
      <p:cxnSp>
        <p:nvCxnSpPr>
          <p:cNvPr id="36" name="Straight Connector 35">
            <a:extLst>
              <a:ext uri="{FF2B5EF4-FFF2-40B4-BE49-F238E27FC236}">
                <a16:creationId xmlns:a16="http://schemas.microsoft.com/office/drawing/2014/main" id="{0DCD3480-AF90-4303-96DA-AEAFF95ECE3E}"/>
              </a:ext>
            </a:extLst>
          </p:cNvPr>
          <p:cNvCxnSpPr>
            <a:cxnSpLocks/>
          </p:cNvCxnSpPr>
          <p:nvPr/>
        </p:nvCxnSpPr>
        <p:spPr>
          <a:xfrm>
            <a:off x="2355921" y="493647"/>
            <a:ext cx="8641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B15B882-AB86-4D06-A728-ECC4F25E7823}"/>
              </a:ext>
            </a:extLst>
          </p:cNvPr>
          <p:cNvCxnSpPr>
            <a:cxnSpLocks/>
          </p:cNvCxnSpPr>
          <p:nvPr/>
        </p:nvCxnSpPr>
        <p:spPr>
          <a:xfrm>
            <a:off x="2355921" y="5898047"/>
            <a:ext cx="8641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3A20179-B135-43EF-8DAB-9E7F9E30EB7E}"/>
              </a:ext>
            </a:extLst>
          </p:cNvPr>
          <p:cNvSpPr txBox="1"/>
          <p:nvPr/>
        </p:nvSpPr>
        <p:spPr>
          <a:xfrm>
            <a:off x="2837791" y="5972325"/>
            <a:ext cx="2292615" cy="854080"/>
          </a:xfrm>
          <a:prstGeom prst="rect">
            <a:avLst/>
          </a:prstGeom>
          <a:noFill/>
        </p:spPr>
        <p:txBody>
          <a:bodyPr wrap="none" rtlCol="0">
            <a:spAutoFit/>
          </a:bodyPr>
          <a:lstStyle/>
          <a:p>
            <a:r>
              <a:rPr lang="en-US" sz="1650" dirty="0">
                <a:latin typeface="Roboto Condensed" panose="02000000000000000000" pitchFamily="2" charset="0"/>
                <a:ea typeface="Roboto Condensed" panose="02000000000000000000" pitchFamily="2" charset="0"/>
              </a:rPr>
              <a:t>mean z-scores = </a:t>
            </a:r>
            <a:r>
              <a:rPr lang="en-US" sz="1650" b="1" dirty="0">
                <a:solidFill>
                  <a:srgbClr val="00008B"/>
                </a:solidFill>
                <a:latin typeface="Roboto Condensed" panose="02000000000000000000" pitchFamily="2" charset="0"/>
                <a:ea typeface="Roboto Condensed" panose="02000000000000000000" pitchFamily="2" charset="0"/>
              </a:rPr>
              <a:t>-0.47</a:t>
            </a:r>
          </a:p>
          <a:p>
            <a:r>
              <a:rPr lang="en-US" sz="1650" dirty="0" err="1">
                <a:latin typeface="Roboto Condensed" panose="02000000000000000000" pitchFamily="2" charset="0"/>
                <a:ea typeface="Roboto Condensed" panose="02000000000000000000" pitchFamily="2" charset="0"/>
              </a:rPr>
              <a:t>s.d.</a:t>
            </a:r>
            <a:r>
              <a:rPr lang="en-US" sz="1650" dirty="0">
                <a:latin typeface="Roboto Condensed" panose="02000000000000000000" pitchFamily="2" charset="0"/>
                <a:ea typeface="Roboto Condensed" panose="02000000000000000000" pitchFamily="2" charset="0"/>
              </a:rPr>
              <a:t> z-scores = 0.67</a:t>
            </a:r>
          </a:p>
          <a:p>
            <a:r>
              <a:rPr lang="en-US" sz="1650" dirty="0">
                <a:latin typeface="Roboto Condensed" panose="02000000000000000000" pitchFamily="2" charset="0"/>
                <a:ea typeface="Roboto Condensed" panose="02000000000000000000" pitchFamily="2" charset="0"/>
              </a:rPr>
              <a:t>n = 3</a:t>
            </a:r>
          </a:p>
        </p:txBody>
      </p:sp>
      <p:sp>
        <p:nvSpPr>
          <p:cNvPr id="47" name="TextBox 46">
            <a:extLst>
              <a:ext uri="{FF2B5EF4-FFF2-40B4-BE49-F238E27FC236}">
                <a16:creationId xmlns:a16="http://schemas.microsoft.com/office/drawing/2014/main" id="{FE0C46E8-9AEC-473D-A4E5-7E175F91BEBD}"/>
              </a:ext>
            </a:extLst>
          </p:cNvPr>
          <p:cNvSpPr txBox="1"/>
          <p:nvPr/>
        </p:nvSpPr>
        <p:spPr>
          <a:xfrm>
            <a:off x="5747453" y="6025238"/>
            <a:ext cx="2222083" cy="854080"/>
          </a:xfrm>
          <a:prstGeom prst="rect">
            <a:avLst/>
          </a:prstGeom>
          <a:noFill/>
        </p:spPr>
        <p:txBody>
          <a:bodyPr wrap="none" rtlCol="0">
            <a:spAutoFit/>
          </a:bodyPr>
          <a:lstStyle/>
          <a:p>
            <a:r>
              <a:rPr lang="en-US" sz="1650" dirty="0">
                <a:latin typeface="Roboto Condensed" panose="02000000000000000000" pitchFamily="2" charset="0"/>
                <a:ea typeface="Roboto Condensed" panose="02000000000000000000" pitchFamily="2" charset="0"/>
              </a:rPr>
              <a:t>mean z-scores = </a:t>
            </a:r>
            <a:r>
              <a:rPr lang="en-US" sz="1650" b="1" dirty="0">
                <a:solidFill>
                  <a:srgbClr val="8B0000"/>
                </a:solidFill>
                <a:latin typeface="Roboto Condensed" panose="02000000000000000000" pitchFamily="2" charset="0"/>
                <a:ea typeface="Roboto Condensed" panose="02000000000000000000" pitchFamily="2" charset="0"/>
              </a:rPr>
              <a:t>0.39</a:t>
            </a:r>
          </a:p>
          <a:p>
            <a:r>
              <a:rPr lang="en-US" sz="1650" dirty="0" err="1">
                <a:latin typeface="Roboto Condensed" panose="02000000000000000000" pitchFamily="2" charset="0"/>
                <a:ea typeface="Roboto Condensed" panose="02000000000000000000" pitchFamily="2" charset="0"/>
              </a:rPr>
              <a:t>s.d.</a:t>
            </a:r>
            <a:r>
              <a:rPr lang="en-US" sz="1650" dirty="0">
                <a:latin typeface="Roboto Condensed" panose="02000000000000000000" pitchFamily="2" charset="0"/>
                <a:ea typeface="Roboto Condensed" panose="02000000000000000000" pitchFamily="2" charset="0"/>
              </a:rPr>
              <a:t> z-scores = 0.61</a:t>
            </a:r>
          </a:p>
          <a:p>
            <a:r>
              <a:rPr lang="en-US" sz="1650" dirty="0">
                <a:latin typeface="Roboto Condensed" panose="02000000000000000000" pitchFamily="2" charset="0"/>
                <a:ea typeface="Roboto Condensed" panose="02000000000000000000" pitchFamily="2" charset="0"/>
              </a:rPr>
              <a:t>n = 2</a:t>
            </a:r>
          </a:p>
        </p:txBody>
      </p:sp>
      <p:sp>
        <p:nvSpPr>
          <p:cNvPr id="48" name="TextBox 47">
            <a:extLst>
              <a:ext uri="{FF2B5EF4-FFF2-40B4-BE49-F238E27FC236}">
                <a16:creationId xmlns:a16="http://schemas.microsoft.com/office/drawing/2014/main" id="{643CB40A-4BCF-4B4D-8D89-F0145DFA33D3}"/>
              </a:ext>
            </a:extLst>
          </p:cNvPr>
          <p:cNvSpPr txBox="1"/>
          <p:nvPr/>
        </p:nvSpPr>
        <p:spPr>
          <a:xfrm>
            <a:off x="8721526" y="6025238"/>
            <a:ext cx="2222083" cy="854080"/>
          </a:xfrm>
          <a:prstGeom prst="rect">
            <a:avLst/>
          </a:prstGeom>
          <a:noFill/>
        </p:spPr>
        <p:txBody>
          <a:bodyPr wrap="none" rtlCol="0">
            <a:spAutoFit/>
          </a:bodyPr>
          <a:lstStyle/>
          <a:p>
            <a:r>
              <a:rPr lang="en-US" sz="1650" dirty="0">
                <a:latin typeface="Roboto Condensed" panose="02000000000000000000" pitchFamily="2" charset="0"/>
                <a:ea typeface="Roboto Condensed" panose="02000000000000000000" pitchFamily="2" charset="0"/>
              </a:rPr>
              <a:t>mean z-scores = </a:t>
            </a:r>
            <a:r>
              <a:rPr lang="en-US" sz="1650" b="1" dirty="0">
                <a:solidFill>
                  <a:srgbClr val="8B0000"/>
                </a:solidFill>
                <a:latin typeface="Roboto Condensed" panose="02000000000000000000" pitchFamily="2" charset="0"/>
                <a:ea typeface="Roboto Condensed" panose="02000000000000000000" pitchFamily="2" charset="0"/>
              </a:rPr>
              <a:t>0.20</a:t>
            </a:r>
          </a:p>
          <a:p>
            <a:r>
              <a:rPr lang="en-US" sz="1650" dirty="0" err="1">
                <a:latin typeface="Roboto Condensed" panose="02000000000000000000" pitchFamily="2" charset="0"/>
                <a:ea typeface="Roboto Condensed" panose="02000000000000000000" pitchFamily="2" charset="0"/>
              </a:rPr>
              <a:t>s.d.</a:t>
            </a:r>
            <a:r>
              <a:rPr lang="en-US" sz="1650" dirty="0">
                <a:latin typeface="Roboto Condensed" panose="02000000000000000000" pitchFamily="2" charset="0"/>
                <a:ea typeface="Roboto Condensed" panose="02000000000000000000" pitchFamily="2" charset="0"/>
              </a:rPr>
              <a:t> = 1.15</a:t>
            </a:r>
          </a:p>
          <a:p>
            <a:r>
              <a:rPr lang="en-US" sz="1650" dirty="0">
                <a:latin typeface="Roboto Condensed" panose="02000000000000000000" pitchFamily="2" charset="0"/>
                <a:ea typeface="Roboto Condensed" panose="02000000000000000000" pitchFamily="2" charset="0"/>
              </a:rPr>
              <a:t>n = 3</a:t>
            </a:r>
          </a:p>
        </p:txBody>
      </p:sp>
      <p:sp>
        <p:nvSpPr>
          <p:cNvPr id="78" name="TextBox 77">
            <a:extLst>
              <a:ext uri="{FF2B5EF4-FFF2-40B4-BE49-F238E27FC236}">
                <a16:creationId xmlns:a16="http://schemas.microsoft.com/office/drawing/2014/main" id="{7C7F0A6A-CADA-4A85-A1AB-018058996648}"/>
              </a:ext>
            </a:extLst>
          </p:cNvPr>
          <p:cNvSpPr txBox="1"/>
          <p:nvPr/>
        </p:nvSpPr>
        <p:spPr>
          <a:xfrm>
            <a:off x="972035" y="6012497"/>
            <a:ext cx="1305164" cy="738664"/>
          </a:xfrm>
          <a:prstGeom prst="rect">
            <a:avLst/>
          </a:prstGeom>
          <a:noFill/>
        </p:spPr>
        <p:txBody>
          <a:bodyPr wrap="none" rtlCol="0">
            <a:spAutoFit/>
          </a:bodyPr>
          <a:lstStyle/>
          <a:p>
            <a:pPr algn="ctr"/>
            <a:r>
              <a:rPr lang="en-US" sz="2100" b="1" dirty="0">
                <a:latin typeface="Roboto Condensed" panose="02000000000000000000" pitchFamily="2" charset="0"/>
                <a:ea typeface="Roboto Condensed" panose="02000000000000000000" pitchFamily="2" charset="0"/>
              </a:rPr>
              <a:t>Mean </a:t>
            </a:r>
          </a:p>
          <a:p>
            <a:pPr algn="ctr"/>
            <a:r>
              <a:rPr lang="en-US" sz="2100" b="1" dirty="0">
                <a:latin typeface="Roboto Condensed" panose="02000000000000000000" pitchFamily="2" charset="0"/>
                <a:ea typeface="Roboto Condensed" panose="02000000000000000000" pitchFamily="2" charset="0"/>
              </a:rPr>
              <a:t>Z-scores</a:t>
            </a:r>
          </a:p>
        </p:txBody>
      </p:sp>
      <p:grpSp>
        <p:nvGrpSpPr>
          <p:cNvPr id="20" name="Group 19">
            <a:extLst>
              <a:ext uri="{FF2B5EF4-FFF2-40B4-BE49-F238E27FC236}">
                <a16:creationId xmlns:a16="http://schemas.microsoft.com/office/drawing/2014/main" id="{6B7CCD5F-2F0D-4364-8297-C37DAD299591}"/>
              </a:ext>
            </a:extLst>
          </p:cNvPr>
          <p:cNvGrpSpPr/>
          <p:nvPr/>
        </p:nvGrpSpPr>
        <p:grpSpPr>
          <a:xfrm>
            <a:off x="2519499" y="628712"/>
            <a:ext cx="8549109" cy="1507868"/>
            <a:chOff x="1044666" y="419141"/>
            <a:chExt cx="5699406" cy="1005245"/>
          </a:xfrm>
        </p:grpSpPr>
        <p:grpSp>
          <p:nvGrpSpPr>
            <p:cNvPr id="19" name="Group 18">
              <a:extLst>
                <a:ext uri="{FF2B5EF4-FFF2-40B4-BE49-F238E27FC236}">
                  <a16:creationId xmlns:a16="http://schemas.microsoft.com/office/drawing/2014/main" id="{1EF90590-007A-4001-897F-7394EAA6E23B}"/>
                </a:ext>
              </a:extLst>
            </p:cNvPr>
            <p:cNvGrpSpPr/>
            <p:nvPr/>
          </p:nvGrpSpPr>
          <p:grpSpPr>
            <a:xfrm>
              <a:off x="1044666" y="419141"/>
              <a:ext cx="1794549" cy="1005245"/>
              <a:chOff x="1031360" y="562016"/>
              <a:chExt cx="1794549" cy="1005245"/>
            </a:xfrm>
          </p:grpSpPr>
          <p:grpSp>
            <p:nvGrpSpPr>
              <p:cNvPr id="3" name="Group 2">
                <a:extLst>
                  <a:ext uri="{FF2B5EF4-FFF2-40B4-BE49-F238E27FC236}">
                    <a16:creationId xmlns:a16="http://schemas.microsoft.com/office/drawing/2014/main" id="{5F3A5354-A2F2-496C-8FF1-4144F3094C69}"/>
                  </a:ext>
                </a:extLst>
              </p:cNvPr>
              <p:cNvGrpSpPr/>
              <p:nvPr/>
            </p:nvGrpSpPr>
            <p:grpSpPr>
              <a:xfrm>
                <a:off x="1031360" y="613900"/>
                <a:ext cx="457200" cy="932254"/>
                <a:chOff x="1463877" y="519264"/>
                <a:chExt cx="457200" cy="932254"/>
              </a:xfrm>
            </p:grpSpPr>
            <p:sp>
              <p:nvSpPr>
                <p:cNvPr id="53" name="TextBox 52">
                  <a:extLst>
                    <a:ext uri="{FF2B5EF4-FFF2-40B4-BE49-F238E27FC236}">
                      <a16:creationId xmlns:a16="http://schemas.microsoft.com/office/drawing/2014/main" id="{63E96BA2-DCBA-4505-BDD2-C510302C3B6B}"/>
                    </a:ext>
                  </a:extLst>
                </p:cNvPr>
                <p:cNvSpPr txBox="1"/>
                <p:nvPr/>
              </p:nvSpPr>
              <p:spPr>
                <a:xfrm>
                  <a:off x="1499369" y="519264"/>
                  <a:ext cx="386217" cy="738664"/>
                </a:xfrm>
                <a:prstGeom prst="rect">
                  <a:avLst/>
                </a:prstGeom>
                <a:noFill/>
              </p:spPr>
              <p:txBody>
                <a:bodyPr wrap="none" rtlCol="0">
                  <a:spAutoFit/>
                </a:bodyPr>
                <a:lstStyle/>
                <a:p>
                  <a:pPr algn="ctr"/>
                  <a:r>
                    <a:rPr lang="en-US" sz="1650" i="1" dirty="0"/>
                    <a:t>data</a:t>
                  </a:r>
                </a:p>
                <a:p>
                  <a:pPr algn="ctr"/>
                  <a:r>
                    <a:rPr lang="en-US" sz="1650" dirty="0"/>
                    <a:t>5</a:t>
                  </a:r>
                </a:p>
                <a:p>
                  <a:pPr algn="ctr"/>
                  <a:r>
                    <a:rPr lang="en-US" sz="1650" dirty="0"/>
                    <a:t>4</a:t>
                  </a:r>
                </a:p>
                <a:p>
                  <a:pPr algn="ctr"/>
                  <a:r>
                    <a:rPr lang="en-US" sz="1650" dirty="0"/>
                    <a:t>8</a:t>
                  </a:r>
                </a:p>
              </p:txBody>
            </p:sp>
            <p:sp>
              <p:nvSpPr>
                <p:cNvPr id="2" name="Rectangle 1">
                  <a:extLst>
                    <a:ext uri="{FF2B5EF4-FFF2-40B4-BE49-F238E27FC236}">
                      <a16:creationId xmlns:a16="http://schemas.microsoft.com/office/drawing/2014/main" id="{6C56BEAB-01BB-4A01-9A49-8F5AF03418B2}"/>
                    </a:ext>
                  </a:extLst>
                </p:cNvPr>
                <p:cNvSpPr/>
                <p:nvPr/>
              </p:nvSpPr>
              <p:spPr>
                <a:xfrm>
                  <a:off x="1463877" y="537118"/>
                  <a:ext cx="457200" cy="914400"/>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grpSp>
            <p:nvGrpSpPr>
              <p:cNvPr id="18" name="Group 17">
                <a:extLst>
                  <a:ext uri="{FF2B5EF4-FFF2-40B4-BE49-F238E27FC236}">
                    <a16:creationId xmlns:a16="http://schemas.microsoft.com/office/drawing/2014/main" id="{DB7FB628-99C7-474D-9158-CB6EA355E6F3}"/>
                  </a:ext>
                </a:extLst>
              </p:cNvPr>
              <p:cNvGrpSpPr/>
              <p:nvPr/>
            </p:nvGrpSpPr>
            <p:grpSpPr>
              <a:xfrm>
                <a:off x="1523801" y="562016"/>
                <a:ext cx="1302108" cy="1005245"/>
                <a:chOff x="1523801" y="562016"/>
                <a:chExt cx="1302108" cy="1005245"/>
              </a:xfrm>
            </p:grpSpPr>
            <p:sp>
              <p:nvSpPr>
                <p:cNvPr id="93" name="TextBox 92">
                  <a:extLst>
                    <a:ext uri="{FF2B5EF4-FFF2-40B4-BE49-F238E27FC236}">
                      <a16:creationId xmlns:a16="http://schemas.microsoft.com/office/drawing/2014/main" id="{03EC8AA9-91BF-4941-9103-3A491FE76F10}"/>
                    </a:ext>
                  </a:extLst>
                </p:cNvPr>
                <p:cNvSpPr txBox="1"/>
                <p:nvPr/>
              </p:nvSpPr>
              <p:spPr>
                <a:xfrm>
                  <a:off x="1566505" y="562016"/>
                  <a:ext cx="1216700" cy="400109"/>
                </a:xfrm>
                <a:prstGeom prst="rect">
                  <a:avLst/>
                </a:prstGeom>
                <a:noFill/>
              </p:spPr>
              <p:txBody>
                <a:bodyPr wrap="none" rtlCol="0">
                  <a:spAutoFit/>
                </a:bodyPr>
                <a:lstStyle/>
                <a:p>
                  <a:pPr algn="ctr"/>
                  <a:r>
                    <a:rPr lang="en-US" sz="1650" i="1" dirty="0"/>
                    <a:t>Site and Year mean</a:t>
                  </a:r>
                </a:p>
                <a:p>
                  <a:pPr algn="ctr"/>
                  <a:r>
                    <a:rPr lang="en-US" sz="1650" dirty="0"/>
                    <a:t>5.67</a:t>
                  </a:r>
                </a:p>
              </p:txBody>
            </p:sp>
            <p:grpSp>
              <p:nvGrpSpPr>
                <p:cNvPr id="16" name="Group 15">
                  <a:extLst>
                    <a:ext uri="{FF2B5EF4-FFF2-40B4-BE49-F238E27FC236}">
                      <a16:creationId xmlns:a16="http://schemas.microsoft.com/office/drawing/2014/main" id="{0EB5E783-2730-4AAB-AA7A-B4755B360868}"/>
                    </a:ext>
                  </a:extLst>
                </p:cNvPr>
                <p:cNvGrpSpPr/>
                <p:nvPr/>
              </p:nvGrpSpPr>
              <p:grpSpPr>
                <a:xfrm>
                  <a:off x="1530861" y="1167152"/>
                  <a:ext cx="1290125" cy="400109"/>
                  <a:chOff x="1526296" y="1067142"/>
                  <a:chExt cx="1290125" cy="400109"/>
                </a:xfrm>
              </p:grpSpPr>
              <p:sp>
                <p:nvSpPr>
                  <p:cNvPr id="99" name="TextBox 98">
                    <a:extLst>
                      <a:ext uri="{FF2B5EF4-FFF2-40B4-BE49-F238E27FC236}">
                        <a16:creationId xmlns:a16="http://schemas.microsoft.com/office/drawing/2014/main" id="{ED7EA899-0709-42ED-84BF-F2B0DF1CCC30}"/>
                      </a:ext>
                    </a:extLst>
                  </p:cNvPr>
                  <p:cNvSpPr txBox="1"/>
                  <p:nvPr/>
                </p:nvSpPr>
                <p:spPr>
                  <a:xfrm>
                    <a:off x="2295766" y="1156112"/>
                    <a:ext cx="520655" cy="230833"/>
                  </a:xfrm>
                  <a:prstGeom prst="rect">
                    <a:avLst/>
                  </a:prstGeom>
                  <a:noFill/>
                </p:spPr>
                <p:txBody>
                  <a:bodyPr wrap="none" rtlCol="0">
                    <a:spAutoFit/>
                  </a:bodyPr>
                  <a:lstStyle/>
                  <a:p>
                    <a:pPr algn="ctr"/>
                    <a:r>
                      <a:rPr lang="en-US" sz="1650" b="1" dirty="0"/>
                      <a:t>= </a:t>
                    </a:r>
                    <a:r>
                      <a:rPr lang="en-US" sz="1650" b="1" dirty="0">
                        <a:solidFill>
                          <a:srgbClr val="00008B"/>
                        </a:solidFill>
                      </a:rPr>
                      <a:t>-0.98</a:t>
                    </a:r>
                  </a:p>
                </p:txBody>
              </p:sp>
              <p:grpSp>
                <p:nvGrpSpPr>
                  <p:cNvPr id="15" name="Group 14">
                    <a:extLst>
                      <a:ext uri="{FF2B5EF4-FFF2-40B4-BE49-F238E27FC236}">
                        <a16:creationId xmlns:a16="http://schemas.microsoft.com/office/drawing/2014/main" id="{EA7CD6E2-0082-44AD-A42C-9BDB4A55341E}"/>
                      </a:ext>
                    </a:extLst>
                  </p:cNvPr>
                  <p:cNvGrpSpPr/>
                  <p:nvPr/>
                </p:nvGrpSpPr>
                <p:grpSpPr>
                  <a:xfrm>
                    <a:off x="1526296" y="1067142"/>
                    <a:ext cx="843393" cy="400109"/>
                    <a:chOff x="1521480" y="966294"/>
                    <a:chExt cx="843393" cy="400109"/>
                  </a:xfrm>
                </p:grpSpPr>
                <p:sp>
                  <p:nvSpPr>
                    <p:cNvPr id="96" name="TextBox 95">
                      <a:extLst>
                        <a:ext uri="{FF2B5EF4-FFF2-40B4-BE49-F238E27FC236}">
                          <a16:creationId xmlns:a16="http://schemas.microsoft.com/office/drawing/2014/main" id="{14BCB8E2-1C0D-4D5E-BD48-91628AB4E5F4}"/>
                        </a:ext>
                      </a:extLst>
                    </p:cNvPr>
                    <p:cNvSpPr txBox="1"/>
                    <p:nvPr/>
                  </p:nvSpPr>
                  <p:spPr>
                    <a:xfrm>
                      <a:off x="1521480" y="966294"/>
                      <a:ext cx="843393" cy="400109"/>
                    </a:xfrm>
                    <a:prstGeom prst="rect">
                      <a:avLst/>
                    </a:prstGeom>
                    <a:noFill/>
                  </p:spPr>
                  <p:txBody>
                    <a:bodyPr wrap="none" rtlCol="0">
                      <a:spAutoFit/>
                    </a:bodyPr>
                    <a:lstStyle/>
                    <a:p>
                      <a:pPr algn="ctr"/>
                      <a:r>
                        <a:rPr lang="en-US" sz="1650" dirty="0"/>
                        <a:t>(5.67 – 7.06)</a:t>
                      </a:r>
                      <a:br>
                        <a:rPr lang="en-US" sz="1650" dirty="0"/>
                      </a:br>
                      <a:r>
                        <a:rPr lang="en-US" sz="1650" dirty="0"/>
                        <a:t>1.42 </a:t>
                      </a:r>
                    </a:p>
                  </p:txBody>
                </p:sp>
                <p:cxnSp>
                  <p:nvCxnSpPr>
                    <p:cNvPr id="22" name="Straight Connector 21">
                      <a:extLst>
                        <a:ext uri="{FF2B5EF4-FFF2-40B4-BE49-F238E27FC236}">
                          <a16:creationId xmlns:a16="http://schemas.microsoft.com/office/drawing/2014/main" id="{9D141CA7-78FF-4583-AC95-8F66072B238C}"/>
                        </a:ext>
                      </a:extLst>
                    </p:cNvPr>
                    <p:cNvCxnSpPr>
                      <a:cxnSpLocks/>
                    </p:cNvCxnSpPr>
                    <p:nvPr/>
                  </p:nvCxnSpPr>
                  <p:spPr>
                    <a:xfrm>
                      <a:off x="1586490" y="1191261"/>
                      <a:ext cx="73152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7" name="Rectangle 16">
                  <a:extLst>
                    <a:ext uri="{FF2B5EF4-FFF2-40B4-BE49-F238E27FC236}">
                      <a16:creationId xmlns:a16="http://schemas.microsoft.com/office/drawing/2014/main" id="{5A0B819A-6092-412C-9924-B3C364E52138}"/>
                    </a:ext>
                  </a:extLst>
                </p:cNvPr>
                <p:cNvSpPr/>
                <p:nvPr/>
              </p:nvSpPr>
              <p:spPr>
                <a:xfrm>
                  <a:off x="1523801" y="984093"/>
                  <a:ext cx="1302108" cy="230833"/>
                </a:xfrm>
                <a:prstGeom prst="rect">
                  <a:avLst/>
                </a:prstGeom>
              </p:spPr>
              <p:txBody>
                <a:bodyPr wrap="none">
                  <a:spAutoFit/>
                </a:bodyPr>
                <a:lstStyle/>
                <a:p>
                  <a:pPr algn="ctr"/>
                  <a:r>
                    <a:rPr lang="en-US" sz="1650" i="1" dirty="0"/>
                    <a:t>Site and Year Z-score</a:t>
                  </a:r>
                </a:p>
              </p:txBody>
            </p:sp>
          </p:grpSp>
        </p:grpSp>
        <p:grpSp>
          <p:nvGrpSpPr>
            <p:cNvPr id="90" name="Group 89">
              <a:extLst>
                <a:ext uri="{FF2B5EF4-FFF2-40B4-BE49-F238E27FC236}">
                  <a16:creationId xmlns:a16="http://schemas.microsoft.com/office/drawing/2014/main" id="{04AFCD5E-E7F5-4DCE-9453-F7190F7B2BC6}"/>
                </a:ext>
              </a:extLst>
            </p:cNvPr>
            <p:cNvGrpSpPr/>
            <p:nvPr/>
          </p:nvGrpSpPr>
          <p:grpSpPr>
            <a:xfrm>
              <a:off x="2966808" y="419141"/>
              <a:ext cx="1794549" cy="1005245"/>
              <a:chOff x="1031360" y="562016"/>
              <a:chExt cx="1794549" cy="1005245"/>
            </a:xfrm>
          </p:grpSpPr>
          <p:grpSp>
            <p:nvGrpSpPr>
              <p:cNvPr id="97" name="Group 96">
                <a:extLst>
                  <a:ext uri="{FF2B5EF4-FFF2-40B4-BE49-F238E27FC236}">
                    <a16:creationId xmlns:a16="http://schemas.microsoft.com/office/drawing/2014/main" id="{76FCE6B2-A99E-47C2-864B-ED6DC05DB471}"/>
                  </a:ext>
                </a:extLst>
              </p:cNvPr>
              <p:cNvGrpSpPr/>
              <p:nvPr/>
            </p:nvGrpSpPr>
            <p:grpSpPr>
              <a:xfrm>
                <a:off x="1031360" y="613900"/>
                <a:ext cx="457200" cy="932254"/>
                <a:chOff x="1463877" y="519264"/>
                <a:chExt cx="457200" cy="932254"/>
              </a:xfrm>
            </p:grpSpPr>
            <p:sp>
              <p:nvSpPr>
                <p:cNvPr id="140" name="TextBox 139">
                  <a:extLst>
                    <a:ext uri="{FF2B5EF4-FFF2-40B4-BE49-F238E27FC236}">
                      <a16:creationId xmlns:a16="http://schemas.microsoft.com/office/drawing/2014/main" id="{C7193F7E-EED9-4FD2-ABF8-A333D0D7F359}"/>
                    </a:ext>
                  </a:extLst>
                </p:cNvPr>
                <p:cNvSpPr txBox="1"/>
                <p:nvPr/>
              </p:nvSpPr>
              <p:spPr>
                <a:xfrm>
                  <a:off x="1499369" y="519264"/>
                  <a:ext cx="386217" cy="738664"/>
                </a:xfrm>
                <a:prstGeom prst="rect">
                  <a:avLst/>
                </a:prstGeom>
                <a:noFill/>
              </p:spPr>
              <p:txBody>
                <a:bodyPr wrap="none" rtlCol="0">
                  <a:spAutoFit/>
                </a:bodyPr>
                <a:lstStyle/>
                <a:p>
                  <a:pPr algn="ctr"/>
                  <a:r>
                    <a:rPr lang="en-US" sz="1650" i="1" dirty="0"/>
                    <a:t>data</a:t>
                  </a:r>
                </a:p>
                <a:p>
                  <a:pPr algn="ctr"/>
                  <a:r>
                    <a:rPr lang="en-US" sz="1650" dirty="0"/>
                    <a:t>6</a:t>
                  </a:r>
                </a:p>
                <a:p>
                  <a:pPr algn="ctr"/>
                  <a:r>
                    <a:rPr lang="en-US" sz="1650" dirty="0"/>
                    <a:t>9</a:t>
                  </a:r>
                </a:p>
                <a:p>
                  <a:pPr algn="ctr"/>
                  <a:r>
                    <a:rPr lang="en-US" sz="1650" dirty="0"/>
                    <a:t>6</a:t>
                  </a:r>
                </a:p>
              </p:txBody>
            </p:sp>
            <p:sp>
              <p:nvSpPr>
                <p:cNvPr id="141" name="Rectangle 140">
                  <a:extLst>
                    <a:ext uri="{FF2B5EF4-FFF2-40B4-BE49-F238E27FC236}">
                      <a16:creationId xmlns:a16="http://schemas.microsoft.com/office/drawing/2014/main" id="{5B558C0B-861C-4036-A09D-1DBFC95AE9F7}"/>
                    </a:ext>
                  </a:extLst>
                </p:cNvPr>
                <p:cNvSpPr/>
                <p:nvPr/>
              </p:nvSpPr>
              <p:spPr>
                <a:xfrm>
                  <a:off x="1463877" y="537118"/>
                  <a:ext cx="457200" cy="914400"/>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98" name="Group 97">
                <a:extLst>
                  <a:ext uri="{FF2B5EF4-FFF2-40B4-BE49-F238E27FC236}">
                    <a16:creationId xmlns:a16="http://schemas.microsoft.com/office/drawing/2014/main" id="{64C6B9ED-14D8-4D30-9EAA-E87DD4C1263F}"/>
                  </a:ext>
                </a:extLst>
              </p:cNvPr>
              <p:cNvGrpSpPr/>
              <p:nvPr/>
            </p:nvGrpSpPr>
            <p:grpSpPr>
              <a:xfrm>
                <a:off x="1523801" y="562016"/>
                <a:ext cx="1302108" cy="1005245"/>
                <a:chOff x="1523801" y="562016"/>
                <a:chExt cx="1302108" cy="1005245"/>
              </a:xfrm>
            </p:grpSpPr>
            <p:sp>
              <p:nvSpPr>
                <p:cNvPr id="100" name="TextBox 99">
                  <a:extLst>
                    <a:ext uri="{FF2B5EF4-FFF2-40B4-BE49-F238E27FC236}">
                      <a16:creationId xmlns:a16="http://schemas.microsoft.com/office/drawing/2014/main" id="{F7244D2D-C59F-4B1C-99D0-4A05C6D862C9}"/>
                    </a:ext>
                  </a:extLst>
                </p:cNvPr>
                <p:cNvSpPr txBox="1"/>
                <p:nvPr/>
              </p:nvSpPr>
              <p:spPr>
                <a:xfrm>
                  <a:off x="1566505" y="562016"/>
                  <a:ext cx="1216700" cy="400109"/>
                </a:xfrm>
                <a:prstGeom prst="rect">
                  <a:avLst/>
                </a:prstGeom>
                <a:noFill/>
              </p:spPr>
              <p:txBody>
                <a:bodyPr wrap="none" rtlCol="0">
                  <a:spAutoFit/>
                </a:bodyPr>
                <a:lstStyle/>
                <a:p>
                  <a:pPr algn="ctr"/>
                  <a:r>
                    <a:rPr lang="en-US" sz="1650" i="1" dirty="0"/>
                    <a:t>Site and Year mean</a:t>
                  </a:r>
                </a:p>
                <a:p>
                  <a:pPr algn="ctr"/>
                  <a:r>
                    <a:rPr lang="en-US" sz="1650" dirty="0"/>
                    <a:t>7</a:t>
                  </a:r>
                </a:p>
              </p:txBody>
            </p:sp>
            <p:grpSp>
              <p:nvGrpSpPr>
                <p:cNvPr id="134" name="Group 133">
                  <a:extLst>
                    <a:ext uri="{FF2B5EF4-FFF2-40B4-BE49-F238E27FC236}">
                      <a16:creationId xmlns:a16="http://schemas.microsoft.com/office/drawing/2014/main" id="{DA845D18-B8EC-425B-A40D-9FE03806EED0}"/>
                    </a:ext>
                  </a:extLst>
                </p:cNvPr>
                <p:cNvGrpSpPr/>
                <p:nvPr/>
              </p:nvGrpSpPr>
              <p:grpSpPr>
                <a:xfrm>
                  <a:off x="1595871" y="1167152"/>
                  <a:ext cx="1225113" cy="400109"/>
                  <a:chOff x="1591306" y="1067142"/>
                  <a:chExt cx="1225113" cy="400109"/>
                </a:xfrm>
              </p:grpSpPr>
              <p:sp>
                <p:nvSpPr>
                  <p:cNvPr id="136" name="TextBox 135">
                    <a:extLst>
                      <a:ext uri="{FF2B5EF4-FFF2-40B4-BE49-F238E27FC236}">
                        <a16:creationId xmlns:a16="http://schemas.microsoft.com/office/drawing/2014/main" id="{95811727-A0AF-4E42-B625-B88FECB2EF50}"/>
                      </a:ext>
                    </a:extLst>
                  </p:cNvPr>
                  <p:cNvSpPr txBox="1"/>
                  <p:nvPr/>
                </p:nvSpPr>
                <p:spPr>
                  <a:xfrm>
                    <a:off x="2295764" y="1156112"/>
                    <a:ext cx="520655" cy="230833"/>
                  </a:xfrm>
                  <a:prstGeom prst="rect">
                    <a:avLst/>
                  </a:prstGeom>
                  <a:noFill/>
                </p:spPr>
                <p:txBody>
                  <a:bodyPr wrap="none" rtlCol="0">
                    <a:spAutoFit/>
                  </a:bodyPr>
                  <a:lstStyle/>
                  <a:p>
                    <a:pPr algn="ctr"/>
                    <a:r>
                      <a:rPr lang="en-US" sz="1650" b="1" dirty="0"/>
                      <a:t>= </a:t>
                    </a:r>
                    <a:r>
                      <a:rPr lang="en-US" sz="1650" b="1" dirty="0">
                        <a:solidFill>
                          <a:srgbClr val="00008B"/>
                        </a:solidFill>
                      </a:rPr>
                      <a:t>-0.04</a:t>
                    </a:r>
                  </a:p>
                </p:txBody>
              </p:sp>
              <p:grpSp>
                <p:nvGrpSpPr>
                  <p:cNvPr id="137" name="Group 136">
                    <a:extLst>
                      <a:ext uri="{FF2B5EF4-FFF2-40B4-BE49-F238E27FC236}">
                        <a16:creationId xmlns:a16="http://schemas.microsoft.com/office/drawing/2014/main" id="{284D5F58-C47E-494D-8D05-8B80D8A25625}"/>
                      </a:ext>
                    </a:extLst>
                  </p:cNvPr>
                  <p:cNvGrpSpPr/>
                  <p:nvPr/>
                </p:nvGrpSpPr>
                <p:grpSpPr>
                  <a:xfrm>
                    <a:off x="1591306" y="1067142"/>
                    <a:ext cx="731520" cy="400109"/>
                    <a:chOff x="1586490" y="966294"/>
                    <a:chExt cx="731520" cy="400109"/>
                  </a:xfrm>
                </p:grpSpPr>
                <p:sp>
                  <p:nvSpPr>
                    <p:cNvPr id="138" name="TextBox 137">
                      <a:extLst>
                        <a:ext uri="{FF2B5EF4-FFF2-40B4-BE49-F238E27FC236}">
                          <a16:creationId xmlns:a16="http://schemas.microsoft.com/office/drawing/2014/main" id="{F26D9E84-F54D-4FD9-921A-CC567E76721D}"/>
                        </a:ext>
                      </a:extLst>
                    </p:cNvPr>
                    <p:cNvSpPr txBox="1"/>
                    <p:nvPr/>
                  </p:nvSpPr>
                  <p:spPr>
                    <a:xfrm>
                      <a:off x="1610712" y="966294"/>
                      <a:ext cx="664926" cy="400109"/>
                    </a:xfrm>
                    <a:prstGeom prst="rect">
                      <a:avLst/>
                    </a:prstGeom>
                    <a:noFill/>
                  </p:spPr>
                  <p:txBody>
                    <a:bodyPr wrap="none" rtlCol="0">
                      <a:spAutoFit/>
                    </a:bodyPr>
                    <a:lstStyle/>
                    <a:p>
                      <a:pPr algn="ctr"/>
                      <a:r>
                        <a:rPr lang="en-US" sz="1650" dirty="0"/>
                        <a:t>(7 – 7.06)</a:t>
                      </a:r>
                      <a:br>
                        <a:rPr lang="en-US" sz="1650" dirty="0"/>
                      </a:br>
                      <a:r>
                        <a:rPr lang="en-US" sz="1650" dirty="0"/>
                        <a:t>1.42 </a:t>
                      </a:r>
                    </a:p>
                  </p:txBody>
                </p:sp>
                <p:cxnSp>
                  <p:nvCxnSpPr>
                    <p:cNvPr id="139" name="Straight Connector 138">
                      <a:extLst>
                        <a:ext uri="{FF2B5EF4-FFF2-40B4-BE49-F238E27FC236}">
                          <a16:creationId xmlns:a16="http://schemas.microsoft.com/office/drawing/2014/main" id="{2C38F7C7-F88D-480A-A97B-1A60FC4DB3A5}"/>
                        </a:ext>
                      </a:extLst>
                    </p:cNvPr>
                    <p:cNvCxnSpPr>
                      <a:cxnSpLocks/>
                    </p:cNvCxnSpPr>
                    <p:nvPr/>
                  </p:nvCxnSpPr>
                  <p:spPr>
                    <a:xfrm>
                      <a:off x="1586490" y="1191261"/>
                      <a:ext cx="73152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5" name="Rectangle 134">
                  <a:extLst>
                    <a:ext uri="{FF2B5EF4-FFF2-40B4-BE49-F238E27FC236}">
                      <a16:creationId xmlns:a16="http://schemas.microsoft.com/office/drawing/2014/main" id="{8B1A4E2D-846F-490F-825E-A5F984B10B52}"/>
                    </a:ext>
                  </a:extLst>
                </p:cNvPr>
                <p:cNvSpPr/>
                <p:nvPr/>
              </p:nvSpPr>
              <p:spPr>
                <a:xfrm>
                  <a:off x="1523801" y="984093"/>
                  <a:ext cx="1302108" cy="230833"/>
                </a:xfrm>
                <a:prstGeom prst="rect">
                  <a:avLst/>
                </a:prstGeom>
              </p:spPr>
              <p:txBody>
                <a:bodyPr wrap="none">
                  <a:spAutoFit/>
                </a:bodyPr>
                <a:lstStyle/>
                <a:p>
                  <a:pPr algn="ctr"/>
                  <a:r>
                    <a:rPr lang="en-US" sz="1650" i="1" dirty="0"/>
                    <a:t>Site and Year Z-score</a:t>
                  </a:r>
                </a:p>
              </p:txBody>
            </p:sp>
          </p:grpSp>
        </p:grpSp>
        <p:grpSp>
          <p:nvGrpSpPr>
            <p:cNvPr id="142" name="Group 141">
              <a:extLst>
                <a:ext uri="{FF2B5EF4-FFF2-40B4-BE49-F238E27FC236}">
                  <a16:creationId xmlns:a16="http://schemas.microsoft.com/office/drawing/2014/main" id="{34D0D8BC-6A86-4DA5-9147-AB00F7182656}"/>
                </a:ext>
              </a:extLst>
            </p:cNvPr>
            <p:cNvGrpSpPr/>
            <p:nvPr/>
          </p:nvGrpSpPr>
          <p:grpSpPr>
            <a:xfrm>
              <a:off x="4949523" y="419141"/>
              <a:ext cx="1794549" cy="1005245"/>
              <a:chOff x="1031360" y="562016"/>
              <a:chExt cx="1794549" cy="1005245"/>
            </a:xfrm>
          </p:grpSpPr>
          <p:grpSp>
            <p:nvGrpSpPr>
              <p:cNvPr id="143" name="Group 142">
                <a:extLst>
                  <a:ext uri="{FF2B5EF4-FFF2-40B4-BE49-F238E27FC236}">
                    <a16:creationId xmlns:a16="http://schemas.microsoft.com/office/drawing/2014/main" id="{063460BB-46D0-4D67-8385-CF6A2385348D}"/>
                  </a:ext>
                </a:extLst>
              </p:cNvPr>
              <p:cNvGrpSpPr/>
              <p:nvPr/>
            </p:nvGrpSpPr>
            <p:grpSpPr>
              <a:xfrm>
                <a:off x="1031360" y="613900"/>
                <a:ext cx="457200" cy="932254"/>
                <a:chOff x="1463877" y="519264"/>
                <a:chExt cx="457200" cy="932254"/>
              </a:xfrm>
            </p:grpSpPr>
            <p:sp>
              <p:nvSpPr>
                <p:cNvPr id="152" name="TextBox 151">
                  <a:extLst>
                    <a:ext uri="{FF2B5EF4-FFF2-40B4-BE49-F238E27FC236}">
                      <a16:creationId xmlns:a16="http://schemas.microsoft.com/office/drawing/2014/main" id="{7EE7B463-1DB7-4F44-8CFC-85B1EC0188A2}"/>
                    </a:ext>
                  </a:extLst>
                </p:cNvPr>
                <p:cNvSpPr txBox="1"/>
                <p:nvPr/>
              </p:nvSpPr>
              <p:spPr>
                <a:xfrm>
                  <a:off x="1499369" y="519264"/>
                  <a:ext cx="386217" cy="738664"/>
                </a:xfrm>
                <a:prstGeom prst="rect">
                  <a:avLst/>
                </a:prstGeom>
                <a:noFill/>
              </p:spPr>
              <p:txBody>
                <a:bodyPr wrap="none" rtlCol="0">
                  <a:spAutoFit/>
                </a:bodyPr>
                <a:lstStyle/>
                <a:p>
                  <a:pPr algn="ctr"/>
                  <a:r>
                    <a:rPr lang="en-US" sz="1650" i="1" dirty="0"/>
                    <a:t>data</a:t>
                  </a:r>
                </a:p>
                <a:p>
                  <a:pPr algn="ctr"/>
                  <a:r>
                    <a:rPr lang="en-US" sz="1650" dirty="0"/>
                    <a:t>8</a:t>
                  </a:r>
                </a:p>
                <a:p>
                  <a:pPr algn="ctr"/>
                  <a:r>
                    <a:rPr lang="en-US" sz="1650" dirty="0"/>
                    <a:t>9</a:t>
                  </a:r>
                </a:p>
                <a:p>
                  <a:pPr algn="ctr"/>
                  <a:endParaRPr lang="en-US" sz="1650" dirty="0"/>
                </a:p>
              </p:txBody>
            </p:sp>
            <p:sp>
              <p:nvSpPr>
                <p:cNvPr id="153" name="Rectangle 152">
                  <a:extLst>
                    <a:ext uri="{FF2B5EF4-FFF2-40B4-BE49-F238E27FC236}">
                      <a16:creationId xmlns:a16="http://schemas.microsoft.com/office/drawing/2014/main" id="{FD5A860F-8082-4FC0-BB11-EDC4C91A3CA6}"/>
                    </a:ext>
                  </a:extLst>
                </p:cNvPr>
                <p:cNvSpPr/>
                <p:nvPr/>
              </p:nvSpPr>
              <p:spPr>
                <a:xfrm>
                  <a:off x="1463877" y="537118"/>
                  <a:ext cx="457200" cy="914400"/>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44" name="Group 143">
                <a:extLst>
                  <a:ext uri="{FF2B5EF4-FFF2-40B4-BE49-F238E27FC236}">
                    <a16:creationId xmlns:a16="http://schemas.microsoft.com/office/drawing/2014/main" id="{74E44B00-805C-4BAE-8EFE-009DAF02D9B1}"/>
                  </a:ext>
                </a:extLst>
              </p:cNvPr>
              <p:cNvGrpSpPr/>
              <p:nvPr/>
            </p:nvGrpSpPr>
            <p:grpSpPr>
              <a:xfrm>
                <a:off x="1523801" y="562016"/>
                <a:ext cx="1302108" cy="1005245"/>
                <a:chOff x="1523801" y="562016"/>
                <a:chExt cx="1302108" cy="1005245"/>
              </a:xfrm>
            </p:grpSpPr>
            <p:sp>
              <p:nvSpPr>
                <p:cNvPr id="145" name="TextBox 144">
                  <a:extLst>
                    <a:ext uri="{FF2B5EF4-FFF2-40B4-BE49-F238E27FC236}">
                      <a16:creationId xmlns:a16="http://schemas.microsoft.com/office/drawing/2014/main" id="{40B959CA-F2FB-47F1-8034-BC0CC14DBDCE}"/>
                    </a:ext>
                  </a:extLst>
                </p:cNvPr>
                <p:cNvSpPr txBox="1"/>
                <p:nvPr/>
              </p:nvSpPr>
              <p:spPr>
                <a:xfrm>
                  <a:off x="1566505" y="562016"/>
                  <a:ext cx="1216700" cy="400109"/>
                </a:xfrm>
                <a:prstGeom prst="rect">
                  <a:avLst/>
                </a:prstGeom>
                <a:noFill/>
              </p:spPr>
              <p:txBody>
                <a:bodyPr wrap="none" rtlCol="0">
                  <a:spAutoFit/>
                </a:bodyPr>
                <a:lstStyle/>
                <a:p>
                  <a:pPr algn="ctr"/>
                  <a:r>
                    <a:rPr lang="en-US" sz="1650" i="1" dirty="0"/>
                    <a:t>Site and Year mean</a:t>
                  </a:r>
                </a:p>
                <a:p>
                  <a:pPr algn="ctr"/>
                  <a:r>
                    <a:rPr lang="en-US" sz="1650" dirty="0"/>
                    <a:t>8.5</a:t>
                  </a:r>
                </a:p>
              </p:txBody>
            </p:sp>
            <p:grpSp>
              <p:nvGrpSpPr>
                <p:cNvPr id="146" name="Group 145">
                  <a:extLst>
                    <a:ext uri="{FF2B5EF4-FFF2-40B4-BE49-F238E27FC236}">
                      <a16:creationId xmlns:a16="http://schemas.microsoft.com/office/drawing/2014/main" id="{C9464A7D-EB72-475D-94C0-CE9F88ABF1DF}"/>
                    </a:ext>
                  </a:extLst>
                </p:cNvPr>
                <p:cNvGrpSpPr/>
                <p:nvPr/>
              </p:nvGrpSpPr>
              <p:grpSpPr>
                <a:xfrm>
                  <a:off x="1566662" y="1167152"/>
                  <a:ext cx="1232950" cy="400109"/>
                  <a:chOff x="1562097" y="1067142"/>
                  <a:chExt cx="1232950" cy="400109"/>
                </a:xfrm>
              </p:grpSpPr>
              <p:sp>
                <p:nvSpPr>
                  <p:cNvPr id="148" name="TextBox 147">
                    <a:extLst>
                      <a:ext uri="{FF2B5EF4-FFF2-40B4-BE49-F238E27FC236}">
                        <a16:creationId xmlns:a16="http://schemas.microsoft.com/office/drawing/2014/main" id="{A2EC6638-6C8B-4CC1-B0FD-0CDBD11C3498}"/>
                      </a:ext>
                    </a:extLst>
                  </p:cNvPr>
                  <p:cNvSpPr txBox="1"/>
                  <p:nvPr/>
                </p:nvSpPr>
                <p:spPr>
                  <a:xfrm>
                    <a:off x="2317138" y="1156112"/>
                    <a:ext cx="477909" cy="230833"/>
                  </a:xfrm>
                  <a:prstGeom prst="rect">
                    <a:avLst/>
                  </a:prstGeom>
                  <a:noFill/>
                </p:spPr>
                <p:txBody>
                  <a:bodyPr wrap="none" rtlCol="0">
                    <a:spAutoFit/>
                  </a:bodyPr>
                  <a:lstStyle/>
                  <a:p>
                    <a:pPr algn="ctr"/>
                    <a:r>
                      <a:rPr lang="en-US" sz="1650" b="1" dirty="0"/>
                      <a:t>= </a:t>
                    </a:r>
                    <a:r>
                      <a:rPr lang="en-US" sz="1650" b="1" dirty="0">
                        <a:solidFill>
                          <a:srgbClr val="8B0000"/>
                        </a:solidFill>
                      </a:rPr>
                      <a:t>1.02</a:t>
                    </a:r>
                  </a:p>
                </p:txBody>
              </p:sp>
              <p:grpSp>
                <p:nvGrpSpPr>
                  <p:cNvPr id="149" name="Group 148">
                    <a:extLst>
                      <a:ext uri="{FF2B5EF4-FFF2-40B4-BE49-F238E27FC236}">
                        <a16:creationId xmlns:a16="http://schemas.microsoft.com/office/drawing/2014/main" id="{27C7D696-6F24-4C4C-83A4-C84E2B87490C}"/>
                      </a:ext>
                    </a:extLst>
                  </p:cNvPr>
                  <p:cNvGrpSpPr/>
                  <p:nvPr/>
                </p:nvGrpSpPr>
                <p:grpSpPr>
                  <a:xfrm>
                    <a:off x="1562097" y="1067142"/>
                    <a:ext cx="771792" cy="400109"/>
                    <a:chOff x="1557281" y="966294"/>
                    <a:chExt cx="771792" cy="400109"/>
                  </a:xfrm>
                </p:grpSpPr>
                <p:sp>
                  <p:nvSpPr>
                    <p:cNvPr id="150" name="TextBox 149">
                      <a:extLst>
                        <a:ext uri="{FF2B5EF4-FFF2-40B4-BE49-F238E27FC236}">
                          <a16:creationId xmlns:a16="http://schemas.microsoft.com/office/drawing/2014/main" id="{2615D540-94AE-4704-9D0E-CB12FD36979F}"/>
                        </a:ext>
                      </a:extLst>
                    </p:cNvPr>
                    <p:cNvSpPr txBox="1"/>
                    <p:nvPr/>
                  </p:nvSpPr>
                  <p:spPr>
                    <a:xfrm>
                      <a:off x="1557281" y="966294"/>
                      <a:ext cx="771792" cy="400109"/>
                    </a:xfrm>
                    <a:prstGeom prst="rect">
                      <a:avLst/>
                    </a:prstGeom>
                    <a:noFill/>
                  </p:spPr>
                  <p:txBody>
                    <a:bodyPr wrap="none" rtlCol="0">
                      <a:spAutoFit/>
                    </a:bodyPr>
                    <a:lstStyle/>
                    <a:p>
                      <a:pPr algn="ctr"/>
                      <a:r>
                        <a:rPr lang="en-US" sz="1650" dirty="0"/>
                        <a:t>(8.5 – 7.06)</a:t>
                      </a:r>
                      <a:br>
                        <a:rPr lang="en-US" sz="1650" dirty="0"/>
                      </a:br>
                      <a:r>
                        <a:rPr lang="en-US" sz="1650" dirty="0"/>
                        <a:t>1.42 </a:t>
                      </a:r>
                    </a:p>
                  </p:txBody>
                </p:sp>
                <p:cxnSp>
                  <p:nvCxnSpPr>
                    <p:cNvPr id="151" name="Straight Connector 150">
                      <a:extLst>
                        <a:ext uri="{FF2B5EF4-FFF2-40B4-BE49-F238E27FC236}">
                          <a16:creationId xmlns:a16="http://schemas.microsoft.com/office/drawing/2014/main" id="{73EA40DF-3FA9-4BF5-A0DC-D360B0E315CD}"/>
                        </a:ext>
                      </a:extLst>
                    </p:cNvPr>
                    <p:cNvCxnSpPr>
                      <a:cxnSpLocks/>
                    </p:cNvCxnSpPr>
                    <p:nvPr/>
                  </p:nvCxnSpPr>
                  <p:spPr>
                    <a:xfrm>
                      <a:off x="1586490" y="1191261"/>
                      <a:ext cx="73152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7" name="Rectangle 146">
                  <a:extLst>
                    <a:ext uri="{FF2B5EF4-FFF2-40B4-BE49-F238E27FC236}">
                      <a16:creationId xmlns:a16="http://schemas.microsoft.com/office/drawing/2014/main" id="{7DF66D5F-D811-43C2-B6C6-515E8DC43039}"/>
                    </a:ext>
                  </a:extLst>
                </p:cNvPr>
                <p:cNvSpPr/>
                <p:nvPr/>
              </p:nvSpPr>
              <p:spPr>
                <a:xfrm>
                  <a:off x="1523801" y="984093"/>
                  <a:ext cx="1302108" cy="230833"/>
                </a:xfrm>
                <a:prstGeom prst="rect">
                  <a:avLst/>
                </a:prstGeom>
              </p:spPr>
              <p:txBody>
                <a:bodyPr wrap="none">
                  <a:spAutoFit/>
                </a:bodyPr>
                <a:lstStyle/>
                <a:p>
                  <a:pPr algn="ctr"/>
                  <a:r>
                    <a:rPr lang="en-US" sz="1650" i="1" dirty="0"/>
                    <a:t>Site and Year Z-score</a:t>
                  </a:r>
                </a:p>
              </p:txBody>
            </p:sp>
          </p:grpSp>
        </p:grpSp>
      </p:grpSp>
      <p:grpSp>
        <p:nvGrpSpPr>
          <p:cNvPr id="21" name="Group 20">
            <a:extLst>
              <a:ext uri="{FF2B5EF4-FFF2-40B4-BE49-F238E27FC236}">
                <a16:creationId xmlns:a16="http://schemas.microsoft.com/office/drawing/2014/main" id="{F67789FA-6EFE-4B30-9168-107DA84E36C5}"/>
              </a:ext>
            </a:extLst>
          </p:cNvPr>
          <p:cNvGrpSpPr/>
          <p:nvPr/>
        </p:nvGrpSpPr>
        <p:grpSpPr>
          <a:xfrm>
            <a:off x="2519499" y="2429213"/>
            <a:ext cx="8549109" cy="1507868"/>
            <a:chOff x="1044666" y="1619475"/>
            <a:chExt cx="5699406" cy="1005245"/>
          </a:xfrm>
        </p:grpSpPr>
        <p:grpSp>
          <p:nvGrpSpPr>
            <p:cNvPr id="154" name="Group 153">
              <a:extLst>
                <a:ext uri="{FF2B5EF4-FFF2-40B4-BE49-F238E27FC236}">
                  <a16:creationId xmlns:a16="http://schemas.microsoft.com/office/drawing/2014/main" id="{4787EC51-A030-4E68-80B8-AEEFD7B0E2A3}"/>
                </a:ext>
              </a:extLst>
            </p:cNvPr>
            <p:cNvGrpSpPr/>
            <p:nvPr/>
          </p:nvGrpSpPr>
          <p:grpSpPr>
            <a:xfrm>
              <a:off x="1044666" y="1619475"/>
              <a:ext cx="1794549" cy="1005245"/>
              <a:chOff x="1031360" y="562016"/>
              <a:chExt cx="1794549" cy="1005245"/>
            </a:xfrm>
          </p:grpSpPr>
          <p:grpSp>
            <p:nvGrpSpPr>
              <p:cNvPr id="155" name="Group 154">
                <a:extLst>
                  <a:ext uri="{FF2B5EF4-FFF2-40B4-BE49-F238E27FC236}">
                    <a16:creationId xmlns:a16="http://schemas.microsoft.com/office/drawing/2014/main" id="{C126516F-9A52-461E-BEA2-640F8E793AF7}"/>
                  </a:ext>
                </a:extLst>
              </p:cNvPr>
              <p:cNvGrpSpPr/>
              <p:nvPr/>
            </p:nvGrpSpPr>
            <p:grpSpPr>
              <a:xfrm>
                <a:off x="1031360" y="613900"/>
                <a:ext cx="457200" cy="932254"/>
                <a:chOff x="1463877" y="519264"/>
                <a:chExt cx="457200" cy="932254"/>
              </a:xfrm>
            </p:grpSpPr>
            <p:sp>
              <p:nvSpPr>
                <p:cNvPr id="164" name="TextBox 163">
                  <a:extLst>
                    <a:ext uri="{FF2B5EF4-FFF2-40B4-BE49-F238E27FC236}">
                      <a16:creationId xmlns:a16="http://schemas.microsoft.com/office/drawing/2014/main" id="{BB871B4F-D4FB-4B4B-A801-4C2B19E68744}"/>
                    </a:ext>
                  </a:extLst>
                </p:cNvPr>
                <p:cNvSpPr txBox="1"/>
                <p:nvPr/>
              </p:nvSpPr>
              <p:spPr>
                <a:xfrm>
                  <a:off x="1499368" y="519264"/>
                  <a:ext cx="386217" cy="907940"/>
                </a:xfrm>
                <a:prstGeom prst="rect">
                  <a:avLst/>
                </a:prstGeom>
                <a:noFill/>
              </p:spPr>
              <p:txBody>
                <a:bodyPr wrap="none" rtlCol="0">
                  <a:spAutoFit/>
                </a:bodyPr>
                <a:lstStyle/>
                <a:p>
                  <a:pPr algn="ctr"/>
                  <a:r>
                    <a:rPr lang="en-US" sz="1650" i="1" dirty="0"/>
                    <a:t>data</a:t>
                  </a:r>
                </a:p>
                <a:p>
                  <a:pPr algn="ctr"/>
                  <a:r>
                    <a:rPr lang="en-US" sz="1650" dirty="0"/>
                    <a:t>2</a:t>
                  </a:r>
                </a:p>
                <a:p>
                  <a:pPr algn="ctr"/>
                  <a:r>
                    <a:rPr lang="en-US" sz="1650" dirty="0"/>
                    <a:t>3</a:t>
                  </a:r>
                </a:p>
                <a:p>
                  <a:pPr algn="ctr"/>
                  <a:r>
                    <a:rPr lang="en-US" sz="1650" dirty="0"/>
                    <a:t>3</a:t>
                  </a:r>
                </a:p>
                <a:p>
                  <a:pPr algn="ctr"/>
                  <a:r>
                    <a:rPr lang="en-US" sz="1650" dirty="0"/>
                    <a:t>4</a:t>
                  </a:r>
                </a:p>
              </p:txBody>
            </p:sp>
            <p:sp>
              <p:nvSpPr>
                <p:cNvPr id="165" name="Rectangle 164">
                  <a:extLst>
                    <a:ext uri="{FF2B5EF4-FFF2-40B4-BE49-F238E27FC236}">
                      <a16:creationId xmlns:a16="http://schemas.microsoft.com/office/drawing/2014/main" id="{2D36232A-E5ED-4058-A2FE-A627FEF50D0A}"/>
                    </a:ext>
                  </a:extLst>
                </p:cNvPr>
                <p:cNvSpPr/>
                <p:nvPr/>
              </p:nvSpPr>
              <p:spPr>
                <a:xfrm>
                  <a:off x="1463877" y="537118"/>
                  <a:ext cx="457200" cy="914400"/>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grpSp>
            <p:nvGrpSpPr>
              <p:cNvPr id="156" name="Group 155">
                <a:extLst>
                  <a:ext uri="{FF2B5EF4-FFF2-40B4-BE49-F238E27FC236}">
                    <a16:creationId xmlns:a16="http://schemas.microsoft.com/office/drawing/2014/main" id="{E282476F-4C57-4802-9E3B-5AFB9ECF7DEA}"/>
                  </a:ext>
                </a:extLst>
              </p:cNvPr>
              <p:cNvGrpSpPr/>
              <p:nvPr/>
            </p:nvGrpSpPr>
            <p:grpSpPr>
              <a:xfrm>
                <a:off x="1523801" y="562016"/>
                <a:ext cx="1302108" cy="1005245"/>
                <a:chOff x="1523801" y="562016"/>
                <a:chExt cx="1302108" cy="1005245"/>
              </a:xfrm>
            </p:grpSpPr>
            <p:sp>
              <p:nvSpPr>
                <p:cNvPr id="157" name="TextBox 156">
                  <a:extLst>
                    <a:ext uri="{FF2B5EF4-FFF2-40B4-BE49-F238E27FC236}">
                      <a16:creationId xmlns:a16="http://schemas.microsoft.com/office/drawing/2014/main" id="{915B7EE8-59B1-4DFF-B2D4-5E1FC6D7163A}"/>
                    </a:ext>
                  </a:extLst>
                </p:cNvPr>
                <p:cNvSpPr txBox="1"/>
                <p:nvPr/>
              </p:nvSpPr>
              <p:spPr>
                <a:xfrm>
                  <a:off x="1566505" y="562016"/>
                  <a:ext cx="1216700" cy="400109"/>
                </a:xfrm>
                <a:prstGeom prst="rect">
                  <a:avLst/>
                </a:prstGeom>
                <a:noFill/>
              </p:spPr>
              <p:txBody>
                <a:bodyPr wrap="none" rtlCol="0">
                  <a:spAutoFit/>
                </a:bodyPr>
                <a:lstStyle/>
                <a:p>
                  <a:pPr algn="ctr"/>
                  <a:r>
                    <a:rPr lang="en-US" sz="1650" i="1" dirty="0"/>
                    <a:t>Site and Year mean</a:t>
                  </a:r>
                </a:p>
                <a:p>
                  <a:pPr algn="ctr"/>
                  <a:r>
                    <a:rPr lang="en-US" sz="1650" dirty="0"/>
                    <a:t>3</a:t>
                  </a:r>
                </a:p>
              </p:txBody>
            </p:sp>
            <p:grpSp>
              <p:nvGrpSpPr>
                <p:cNvPr id="158" name="Group 157">
                  <a:extLst>
                    <a:ext uri="{FF2B5EF4-FFF2-40B4-BE49-F238E27FC236}">
                      <a16:creationId xmlns:a16="http://schemas.microsoft.com/office/drawing/2014/main" id="{C7CCE405-E821-4927-B980-6889EFD80B8A}"/>
                    </a:ext>
                  </a:extLst>
                </p:cNvPr>
                <p:cNvGrpSpPr/>
                <p:nvPr/>
              </p:nvGrpSpPr>
              <p:grpSpPr>
                <a:xfrm>
                  <a:off x="1595871" y="1167152"/>
                  <a:ext cx="1225115" cy="400109"/>
                  <a:chOff x="1591306" y="1067142"/>
                  <a:chExt cx="1225115" cy="400109"/>
                </a:xfrm>
              </p:grpSpPr>
              <p:sp>
                <p:nvSpPr>
                  <p:cNvPr id="160" name="TextBox 159">
                    <a:extLst>
                      <a:ext uri="{FF2B5EF4-FFF2-40B4-BE49-F238E27FC236}">
                        <a16:creationId xmlns:a16="http://schemas.microsoft.com/office/drawing/2014/main" id="{477124F7-D039-4D02-AA73-8EED1B6543D8}"/>
                      </a:ext>
                    </a:extLst>
                  </p:cNvPr>
                  <p:cNvSpPr txBox="1"/>
                  <p:nvPr/>
                </p:nvSpPr>
                <p:spPr>
                  <a:xfrm>
                    <a:off x="2295766" y="1156112"/>
                    <a:ext cx="520655" cy="230833"/>
                  </a:xfrm>
                  <a:prstGeom prst="rect">
                    <a:avLst/>
                  </a:prstGeom>
                  <a:noFill/>
                </p:spPr>
                <p:txBody>
                  <a:bodyPr wrap="none" rtlCol="0">
                    <a:spAutoFit/>
                  </a:bodyPr>
                  <a:lstStyle/>
                  <a:p>
                    <a:pPr algn="ctr"/>
                    <a:r>
                      <a:rPr lang="en-US" sz="1650" b="1" dirty="0"/>
                      <a:t>= </a:t>
                    </a:r>
                    <a:r>
                      <a:rPr lang="en-US" sz="1650" b="1" dirty="0">
                        <a:solidFill>
                          <a:srgbClr val="00008B"/>
                        </a:solidFill>
                      </a:rPr>
                      <a:t>-0.71</a:t>
                    </a:r>
                  </a:p>
                </p:txBody>
              </p:sp>
              <p:grpSp>
                <p:nvGrpSpPr>
                  <p:cNvPr id="161" name="Group 160">
                    <a:extLst>
                      <a:ext uri="{FF2B5EF4-FFF2-40B4-BE49-F238E27FC236}">
                        <a16:creationId xmlns:a16="http://schemas.microsoft.com/office/drawing/2014/main" id="{E6BB0B26-2897-4917-AE5A-35EF939F3E2A}"/>
                      </a:ext>
                    </a:extLst>
                  </p:cNvPr>
                  <p:cNvGrpSpPr/>
                  <p:nvPr/>
                </p:nvGrpSpPr>
                <p:grpSpPr>
                  <a:xfrm>
                    <a:off x="1591306" y="1067142"/>
                    <a:ext cx="731520" cy="400109"/>
                    <a:chOff x="1586490" y="966294"/>
                    <a:chExt cx="731520" cy="400109"/>
                  </a:xfrm>
                </p:grpSpPr>
                <p:sp>
                  <p:nvSpPr>
                    <p:cNvPr id="162" name="TextBox 161">
                      <a:extLst>
                        <a:ext uri="{FF2B5EF4-FFF2-40B4-BE49-F238E27FC236}">
                          <a16:creationId xmlns:a16="http://schemas.microsoft.com/office/drawing/2014/main" id="{B87F0568-AE66-4387-B905-7E678EB3B00A}"/>
                        </a:ext>
                      </a:extLst>
                    </p:cNvPr>
                    <p:cNvSpPr txBox="1"/>
                    <p:nvPr/>
                  </p:nvSpPr>
                  <p:spPr>
                    <a:xfrm>
                      <a:off x="1610712" y="966294"/>
                      <a:ext cx="664926" cy="400109"/>
                    </a:xfrm>
                    <a:prstGeom prst="rect">
                      <a:avLst/>
                    </a:prstGeom>
                    <a:noFill/>
                  </p:spPr>
                  <p:txBody>
                    <a:bodyPr wrap="none" rtlCol="0">
                      <a:spAutoFit/>
                    </a:bodyPr>
                    <a:lstStyle/>
                    <a:p>
                      <a:pPr algn="ctr"/>
                      <a:r>
                        <a:rPr lang="en-US" sz="1650" dirty="0"/>
                        <a:t>(3 – 3.65)</a:t>
                      </a:r>
                      <a:br>
                        <a:rPr lang="en-US" sz="1650" dirty="0"/>
                      </a:br>
                      <a:r>
                        <a:rPr lang="en-US" sz="1650" dirty="0"/>
                        <a:t>0.92 </a:t>
                      </a:r>
                    </a:p>
                  </p:txBody>
                </p:sp>
                <p:cxnSp>
                  <p:nvCxnSpPr>
                    <p:cNvPr id="163" name="Straight Connector 162">
                      <a:extLst>
                        <a:ext uri="{FF2B5EF4-FFF2-40B4-BE49-F238E27FC236}">
                          <a16:creationId xmlns:a16="http://schemas.microsoft.com/office/drawing/2014/main" id="{B697E74B-DCCA-446D-B52B-8CA46E1E51E6}"/>
                        </a:ext>
                      </a:extLst>
                    </p:cNvPr>
                    <p:cNvCxnSpPr>
                      <a:cxnSpLocks/>
                    </p:cNvCxnSpPr>
                    <p:nvPr/>
                  </p:nvCxnSpPr>
                  <p:spPr>
                    <a:xfrm>
                      <a:off x="1586490" y="1191261"/>
                      <a:ext cx="73152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59" name="Rectangle 158">
                  <a:extLst>
                    <a:ext uri="{FF2B5EF4-FFF2-40B4-BE49-F238E27FC236}">
                      <a16:creationId xmlns:a16="http://schemas.microsoft.com/office/drawing/2014/main" id="{77874112-F8D8-43ED-889C-23DBA9611583}"/>
                    </a:ext>
                  </a:extLst>
                </p:cNvPr>
                <p:cNvSpPr/>
                <p:nvPr/>
              </p:nvSpPr>
              <p:spPr>
                <a:xfrm>
                  <a:off x="1523801" y="984093"/>
                  <a:ext cx="1302108" cy="230833"/>
                </a:xfrm>
                <a:prstGeom prst="rect">
                  <a:avLst/>
                </a:prstGeom>
              </p:spPr>
              <p:txBody>
                <a:bodyPr wrap="none">
                  <a:spAutoFit/>
                </a:bodyPr>
                <a:lstStyle/>
                <a:p>
                  <a:pPr algn="ctr"/>
                  <a:r>
                    <a:rPr lang="en-US" sz="1650" i="1" dirty="0"/>
                    <a:t>Site and Year Z-score</a:t>
                  </a:r>
                </a:p>
              </p:txBody>
            </p:sp>
          </p:grpSp>
        </p:grpSp>
        <p:grpSp>
          <p:nvGrpSpPr>
            <p:cNvPr id="166" name="Group 165">
              <a:extLst>
                <a:ext uri="{FF2B5EF4-FFF2-40B4-BE49-F238E27FC236}">
                  <a16:creationId xmlns:a16="http://schemas.microsoft.com/office/drawing/2014/main" id="{4B5A9B0B-99AB-44FC-93F0-18822F093BBC}"/>
                </a:ext>
              </a:extLst>
            </p:cNvPr>
            <p:cNvGrpSpPr/>
            <p:nvPr/>
          </p:nvGrpSpPr>
          <p:grpSpPr>
            <a:xfrm>
              <a:off x="4949523" y="1619475"/>
              <a:ext cx="1794549" cy="1005245"/>
              <a:chOff x="1031360" y="562016"/>
              <a:chExt cx="1794549" cy="1005245"/>
            </a:xfrm>
          </p:grpSpPr>
          <p:grpSp>
            <p:nvGrpSpPr>
              <p:cNvPr id="167" name="Group 166">
                <a:extLst>
                  <a:ext uri="{FF2B5EF4-FFF2-40B4-BE49-F238E27FC236}">
                    <a16:creationId xmlns:a16="http://schemas.microsoft.com/office/drawing/2014/main" id="{BACFFF53-D207-4F41-BB1F-EBC1EE36DD98}"/>
                  </a:ext>
                </a:extLst>
              </p:cNvPr>
              <p:cNvGrpSpPr/>
              <p:nvPr/>
            </p:nvGrpSpPr>
            <p:grpSpPr>
              <a:xfrm>
                <a:off x="1031360" y="613900"/>
                <a:ext cx="457200" cy="932254"/>
                <a:chOff x="1463877" y="519264"/>
                <a:chExt cx="457200" cy="932254"/>
              </a:xfrm>
            </p:grpSpPr>
            <p:sp>
              <p:nvSpPr>
                <p:cNvPr id="176" name="TextBox 175">
                  <a:extLst>
                    <a:ext uri="{FF2B5EF4-FFF2-40B4-BE49-F238E27FC236}">
                      <a16:creationId xmlns:a16="http://schemas.microsoft.com/office/drawing/2014/main" id="{8D3273F4-C3F0-4776-BF37-FFC671E9A809}"/>
                    </a:ext>
                  </a:extLst>
                </p:cNvPr>
                <p:cNvSpPr txBox="1"/>
                <p:nvPr/>
              </p:nvSpPr>
              <p:spPr>
                <a:xfrm>
                  <a:off x="1499369" y="519264"/>
                  <a:ext cx="386217" cy="738664"/>
                </a:xfrm>
                <a:prstGeom prst="rect">
                  <a:avLst/>
                </a:prstGeom>
                <a:noFill/>
              </p:spPr>
              <p:txBody>
                <a:bodyPr wrap="none" rtlCol="0">
                  <a:spAutoFit/>
                </a:bodyPr>
                <a:lstStyle/>
                <a:p>
                  <a:pPr algn="ctr"/>
                  <a:r>
                    <a:rPr lang="en-US" sz="1650" i="1" dirty="0"/>
                    <a:t>data</a:t>
                  </a:r>
                </a:p>
                <a:p>
                  <a:pPr algn="ctr"/>
                  <a:r>
                    <a:rPr lang="en-US" sz="1650" dirty="0"/>
                    <a:t>4</a:t>
                  </a:r>
                </a:p>
                <a:p>
                  <a:pPr algn="ctr"/>
                  <a:r>
                    <a:rPr lang="en-US" sz="1650" dirty="0"/>
                    <a:t>3</a:t>
                  </a:r>
                </a:p>
                <a:p>
                  <a:pPr algn="ctr"/>
                  <a:r>
                    <a:rPr lang="en-US" sz="1650" dirty="0"/>
                    <a:t>6</a:t>
                  </a:r>
                </a:p>
              </p:txBody>
            </p:sp>
            <p:sp>
              <p:nvSpPr>
                <p:cNvPr id="177" name="Rectangle 176">
                  <a:extLst>
                    <a:ext uri="{FF2B5EF4-FFF2-40B4-BE49-F238E27FC236}">
                      <a16:creationId xmlns:a16="http://schemas.microsoft.com/office/drawing/2014/main" id="{EEE329CB-CE33-4AFF-BF00-9CD30CE133EC}"/>
                    </a:ext>
                  </a:extLst>
                </p:cNvPr>
                <p:cNvSpPr/>
                <p:nvPr/>
              </p:nvSpPr>
              <p:spPr>
                <a:xfrm>
                  <a:off x="1463877" y="537118"/>
                  <a:ext cx="457200" cy="914400"/>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grpSp>
            <p:nvGrpSpPr>
              <p:cNvPr id="168" name="Group 167">
                <a:extLst>
                  <a:ext uri="{FF2B5EF4-FFF2-40B4-BE49-F238E27FC236}">
                    <a16:creationId xmlns:a16="http://schemas.microsoft.com/office/drawing/2014/main" id="{FDEC0464-5B0A-4656-A0A8-C2D0FB8E07A6}"/>
                  </a:ext>
                </a:extLst>
              </p:cNvPr>
              <p:cNvGrpSpPr/>
              <p:nvPr/>
            </p:nvGrpSpPr>
            <p:grpSpPr>
              <a:xfrm>
                <a:off x="1523801" y="562016"/>
                <a:ext cx="1302108" cy="1005245"/>
                <a:chOff x="1523801" y="562016"/>
                <a:chExt cx="1302108" cy="1005245"/>
              </a:xfrm>
            </p:grpSpPr>
            <p:sp>
              <p:nvSpPr>
                <p:cNvPr id="169" name="TextBox 168">
                  <a:extLst>
                    <a:ext uri="{FF2B5EF4-FFF2-40B4-BE49-F238E27FC236}">
                      <a16:creationId xmlns:a16="http://schemas.microsoft.com/office/drawing/2014/main" id="{792C1AA7-2FF4-4810-80F3-5F7D3F2AF538}"/>
                    </a:ext>
                  </a:extLst>
                </p:cNvPr>
                <p:cNvSpPr txBox="1"/>
                <p:nvPr/>
              </p:nvSpPr>
              <p:spPr>
                <a:xfrm>
                  <a:off x="1566505" y="562016"/>
                  <a:ext cx="1216700" cy="400109"/>
                </a:xfrm>
                <a:prstGeom prst="rect">
                  <a:avLst/>
                </a:prstGeom>
                <a:noFill/>
              </p:spPr>
              <p:txBody>
                <a:bodyPr wrap="none" rtlCol="0">
                  <a:spAutoFit/>
                </a:bodyPr>
                <a:lstStyle/>
                <a:p>
                  <a:pPr algn="ctr"/>
                  <a:r>
                    <a:rPr lang="en-US" sz="1650" i="1" dirty="0"/>
                    <a:t>Site and Year mean</a:t>
                  </a:r>
                </a:p>
                <a:p>
                  <a:pPr algn="ctr"/>
                  <a:r>
                    <a:rPr lang="en-US" sz="1650" dirty="0"/>
                    <a:t>4.33</a:t>
                  </a:r>
                </a:p>
              </p:txBody>
            </p:sp>
            <p:grpSp>
              <p:nvGrpSpPr>
                <p:cNvPr id="170" name="Group 169">
                  <a:extLst>
                    <a:ext uri="{FF2B5EF4-FFF2-40B4-BE49-F238E27FC236}">
                      <a16:creationId xmlns:a16="http://schemas.microsoft.com/office/drawing/2014/main" id="{652B6B78-17F6-41CD-B198-24BA5FEA602E}"/>
                    </a:ext>
                  </a:extLst>
                </p:cNvPr>
                <p:cNvGrpSpPr/>
                <p:nvPr/>
              </p:nvGrpSpPr>
              <p:grpSpPr>
                <a:xfrm>
                  <a:off x="1566663" y="1167152"/>
                  <a:ext cx="1232949" cy="400109"/>
                  <a:chOff x="1562098" y="1067142"/>
                  <a:chExt cx="1232949" cy="400109"/>
                </a:xfrm>
              </p:grpSpPr>
              <p:sp>
                <p:nvSpPr>
                  <p:cNvPr id="172" name="TextBox 171">
                    <a:extLst>
                      <a:ext uri="{FF2B5EF4-FFF2-40B4-BE49-F238E27FC236}">
                        <a16:creationId xmlns:a16="http://schemas.microsoft.com/office/drawing/2014/main" id="{0A35D830-CDEA-4BC5-93A7-2EBF1EEDB8ED}"/>
                      </a:ext>
                    </a:extLst>
                  </p:cNvPr>
                  <p:cNvSpPr txBox="1"/>
                  <p:nvPr/>
                </p:nvSpPr>
                <p:spPr>
                  <a:xfrm>
                    <a:off x="2317138" y="1156112"/>
                    <a:ext cx="477909" cy="230833"/>
                  </a:xfrm>
                  <a:prstGeom prst="rect">
                    <a:avLst/>
                  </a:prstGeom>
                  <a:noFill/>
                </p:spPr>
                <p:txBody>
                  <a:bodyPr wrap="none" rtlCol="0">
                    <a:spAutoFit/>
                  </a:bodyPr>
                  <a:lstStyle/>
                  <a:p>
                    <a:pPr algn="ctr"/>
                    <a:r>
                      <a:rPr lang="en-US" sz="1650" b="1" dirty="0"/>
                      <a:t>= </a:t>
                    </a:r>
                    <a:r>
                      <a:rPr lang="en-US" sz="1650" b="1" dirty="0">
                        <a:solidFill>
                          <a:srgbClr val="8B0000"/>
                        </a:solidFill>
                      </a:rPr>
                      <a:t>0.71</a:t>
                    </a:r>
                  </a:p>
                </p:txBody>
              </p:sp>
              <p:grpSp>
                <p:nvGrpSpPr>
                  <p:cNvPr id="173" name="Group 172">
                    <a:extLst>
                      <a:ext uri="{FF2B5EF4-FFF2-40B4-BE49-F238E27FC236}">
                        <a16:creationId xmlns:a16="http://schemas.microsoft.com/office/drawing/2014/main" id="{943FE4BA-C98D-4480-B98A-AE61F2273C01}"/>
                      </a:ext>
                    </a:extLst>
                  </p:cNvPr>
                  <p:cNvGrpSpPr/>
                  <p:nvPr/>
                </p:nvGrpSpPr>
                <p:grpSpPr>
                  <a:xfrm>
                    <a:off x="1562098" y="1067142"/>
                    <a:ext cx="771792" cy="400109"/>
                    <a:chOff x="1557282" y="966294"/>
                    <a:chExt cx="771792" cy="400109"/>
                  </a:xfrm>
                </p:grpSpPr>
                <p:sp>
                  <p:nvSpPr>
                    <p:cNvPr id="174" name="TextBox 173">
                      <a:extLst>
                        <a:ext uri="{FF2B5EF4-FFF2-40B4-BE49-F238E27FC236}">
                          <a16:creationId xmlns:a16="http://schemas.microsoft.com/office/drawing/2014/main" id="{C26140ED-8E95-4625-BE83-7CD39FDA6E09}"/>
                        </a:ext>
                      </a:extLst>
                    </p:cNvPr>
                    <p:cNvSpPr txBox="1"/>
                    <p:nvPr/>
                  </p:nvSpPr>
                  <p:spPr>
                    <a:xfrm>
                      <a:off x="1557282" y="966294"/>
                      <a:ext cx="771792" cy="400109"/>
                    </a:xfrm>
                    <a:prstGeom prst="rect">
                      <a:avLst/>
                    </a:prstGeom>
                    <a:noFill/>
                  </p:spPr>
                  <p:txBody>
                    <a:bodyPr wrap="none" rtlCol="0">
                      <a:spAutoFit/>
                    </a:bodyPr>
                    <a:lstStyle/>
                    <a:p>
                      <a:pPr algn="ctr"/>
                      <a:r>
                        <a:rPr lang="en-US" sz="1650" dirty="0"/>
                        <a:t>(4.3 – 3.65)</a:t>
                      </a:r>
                      <a:br>
                        <a:rPr lang="en-US" sz="1650" dirty="0"/>
                      </a:br>
                      <a:r>
                        <a:rPr lang="en-US" sz="1650" dirty="0"/>
                        <a:t>0.92 </a:t>
                      </a:r>
                    </a:p>
                  </p:txBody>
                </p:sp>
                <p:cxnSp>
                  <p:nvCxnSpPr>
                    <p:cNvPr id="175" name="Straight Connector 174">
                      <a:extLst>
                        <a:ext uri="{FF2B5EF4-FFF2-40B4-BE49-F238E27FC236}">
                          <a16:creationId xmlns:a16="http://schemas.microsoft.com/office/drawing/2014/main" id="{2E3DAAAE-6ED9-427B-BFA7-9652446C154B}"/>
                        </a:ext>
                      </a:extLst>
                    </p:cNvPr>
                    <p:cNvCxnSpPr>
                      <a:cxnSpLocks/>
                    </p:cNvCxnSpPr>
                    <p:nvPr/>
                  </p:nvCxnSpPr>
                  <p:spPr>
                    <a:xfrm>
                      <a:off x="1586490" y="1191261"/>
                      <a:ext cx="73152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71" name="Rectangle 170">
                  <a:extLst>
                    <a:ext uri="{FF2B5EF4-FFF2-40B4-BE49-F238E27FC236}">
                      <a16:creationId xmlns:a16="http://schemas.microsoft.com/office/drawing/2014/main" id="{C28611AB-32E9-411D-A218-02ECB3D0F66B}"/>
                    </a:ext>
                  </a:extLst>
                </p:cNvPr>
                <p:cNvSpPr/>
                <p:nvPr/>
              </p:nvSpPr>
              <p:spPr>
                <a:xfrm>
                  <a:off x="1523801" y="984093"/>
                  <a:ext cx="1302108" cy="230833"/>
                </a:xfrm>
                <a:prstGeom prst="rect">
                  <a:avLst/>
                </a:prstGeom>
              </p:spPr>
              <p:txBody>
                <a:bodyPr wrap="none">
                  <a:spAutoFit/>
                </a:bodyPr>
                <a:lstStyle/>
                <a:p>
                  <a:pPr algn="ctr"/>
                  <a:r>
                    <a:rPr lang="en-US" sz="1650" i="1" dirty="0"/>
                    <a:t>Site and Year Z-score</a:t>
                  </a:r>
                </a:p>
              </p:txBody>
            </p:sp>
          </p:grpSp>
        </p:grpSp>
      </p:grpSp>
      <p:grpSp>
        <p:nvGrpSpPr>
          <p:cNvPr id="24" name="Group 23">
            <a:extLst>
              <a:ext uri="{FF2B5EF4-FFF2-40B4-BE49-F238E27FC236}">
                <a16:creationId xmlns:a16="http://schemas.microsoft.com/office/drawing/2014/main" id="{2349805E-343D-441E-8FD9-0693C5AB22AF}"/>
              </a:ext>
            </a:extLst>
          </p:cNvPr>
          <p:cNvGrpSpPr/>
          <p:nvPr/>
        </p:nvGrpSpPr>
        <p:grpSpPr>
          <a:xfrm>
            <a:off x="2519499" y="4229715"/>
            <a:ext cx="8549109" cy="1507868"/>
            <a:chOff x="1044666" y="2819809"/>
            <a:chExt cx="5699406" cy="1005245"/>
          </a:xfrm>
        </p:grpSpPr>
        <p:grpSp>
          <p:nvGrpSpPr>
            <p:cNvPr id="178" name="Group 177">
              <a:extLst>
                <a:ext uri="{FF2B5EF4-FFF2-40B4-BE49-F238E27FC236}">
                  <a16:creationId xmlns:a16="http://schemas.microsoft.com/office/drawing/2014/main" id="{33E02C1B-0350-41A4-A259-CC54039ADDAD}"/>
                </a:ext>
              </a:extLst>
            </p:cNvPr>
            <p:cNvGrpSpPr/>
            <p:nvPr/>
          </p:nvGrpSpPr>
          <p:grpSpPr>
            <a:xfrm>
              <a:off x="1044666" y="2819809"/>
              <a:ext cx="1794549" cy="1005245"/>
              <a:chOff x="1031360" y="562016"/>
              <a:chExt cx="1794549" cy="1005245"/>
            </a:xfrm>
          </p:grpSpPr>
          <p:grpSp>
            <p:nvGrpSpPr>
              <p:cNvPr id="179" name="Group 178">
                <a:extLst>
                  <a:ext uri="{FF2B5EF4-FFF2-40B4-BE49-F238E27FC236}">
                    <a16:creationId xmlns:a16="http://schemas.microsoft.com/office/drawing/2014/main" id="{EB392F52-36CF-48E2-A4F6-FC55E71AC47D}"/>
                  </a:ext>
                </a:extLst>
              </p:cNvPr>
              <p:cNvGrpSpPr/>
              <p:nvPr/>
            </p:nvGrpSpPr>
            <p:grpSpPr>
              <a:xfrm>
                <a:off x="1031360" y="613900"/>
                <a:ext cx="457200" cy="932254"/>
                <a:chOff x="1463877" y="519264"/>
                <a:chExt cx="457200" cy="932254"/>
              </a:xfrm>
            </p:grpSpPr>
            <p:sp>
              <p:nvSpPr>
                <p:cNvPr id="188" name="TextBox 187">
                  <a:extLst>
                    <a:ext uri="{FF2B5EF4-FFF2-40B4-BE49-F238E27FC236}">
                      <a16:creationId xmlns:a16="http://schemas.microsoft.com/office/drawing/2014/main" id="{3A6C437B-3F59-488C-B784-A6C006383F6F}"/>
                    </a:ext>
                  </a:extLst>
                </p:cNvPr>
                <p:cNvSpPr txBox="1"/>
                <p:nvPr/>
              </p:nvSpPr>
              <p:spPr>
                <a:xfrm>
                  <a:off x="1499369" y="519264"/>
                  <a:ext cx="386217" cy="738664"/>
                </a:xfrm>
                <a:prstGeom prst="rect">
                  <a:avLst/>
                </a:prstGeom>
                <a:noFill/>
              </p:spPr>
              <p:txBody>
                <a:bodyPr wrap="none" rtlCol="0">
                  <a:spAutoFit/>
                </a:bodyPr>
                <a:lstStyle/>
                <a:p>
                  <a:pPr algn="ctr"/>
                  <a:r>
                    <a:rPr lang="en-US" sz="1650" i="1" dirty="0"/>
                    <a:t>data</a:t>
                  </a:r>
                </a:p>
                <a:p>
                  <a:pPr algn="ctr"/>
                  <a:r>
                    <a:rPr lang="en-US" sz="1650" dirty="0"/>
                    <a:t>11</a:t>
                  </a:r>
                </a:p>
                <a:p>
                  <a:pPr algn="ctr"/>
                  <a:r>
                    <a:rPr lang="en-US" sz="1650" dirty="0"/>
                    <a:t>15</a:t>
                  </a:r>
                </a:p>
                <a:p>
                  <a:pPr algn="ctr"/>
                  <a:endParaRPr lang="en-US" sz="1650" dirty="0"/>
                </a:p>
              </p:txBody>
            </p:sp>
            <p:sp>
              <p:nvSpPr>
                <p:cNvPr id="189" name="Rectangle 188">
                  <a:extLst>
                    <a:ext uri="{FF2B5EF4-FFF2-40B4-BE49-F238E27FC236}">
                      <a16:creationId xmlns:a16="http://schemas.microsoft.com/office/drawing/2014/main" id="{B8F3C425-21C0-47FF-9FA9-EC45F6A0A0A8}"/>
                    </a:ext>
                  </a:extLst>
                </p:cNvPr>
                <p:cNvSpPr/>
                <p:nvPr/>
              </p:nvSpPr>
              <p:spPr>
                <a:xfrm>
                  <a:off x="1463877" y="537118"/>
                  <a:ext cx="457200" cy="914400"/>
                </a:xfrm>
                <a:prstGeom prst="rect">
                  <a:avLst/>
                </a:prstGeom>
                <a:no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grpSp>
            <p:nvGrpSpPr>
              <p:cNvPr id="180" name="Group 179">
                <a:extLst>
                  <a:ext uri="{FF2B5EF4-FFF2-40B4-BE49-F238E27FC236}">
                    <a16:creationId xmlns:a16="http://schemas.microsoft.com/office/drawing/2014/main" id="{F48C8B05-4CCC-410C-B1DC-B5241673CD58}"/>
                  </a:ext>
                </a:extLst>
              </p:cNvPr>
              <p:cNvGrpSpPr/>
              <p:nvPr/>
            </p:nvGrpSpPr>
            <p:grpSpPr>
              <a:xfrm>
                <a:off x="1523801" y="562016"/>
                <a:ext cx="1302108" cy="1005245"/>
                <a:chOff x="1523801" y="562016"/>
                <a:chExt cx="1302108" cy="1005245"/>
              </a:xfrm>
            </p:grpSpPr>
            <p:sp>
              <p:nvSpPr>
                <p:cNvPr id="181" name="TextBox 180">
                  <a:extLst>
                    <a:ext uri="{FF2B5EF4-FFF2-40B4-BE49-F238E27FC236}">
                      <a16:creationId xmlns:a16="http://schemas.microsoft.com/office/drawing/2014/main" id="{B29F950C-7C2C-489E-9431-F784191C1339}"/>
                    </a:ext>
                  </a:extLst>
                </p:cNvPr>
                <p:cNvSpPr txBox="1"/>
                <p:nvPr/>
              </p:nvSpPr>
              <p:spPr>
                <a:xfrm>
                  <a:off x="1566505" y="562016"/>
                  <a:ext cx="1216700" cy="400109"/>
                </a:xfrm>
                <a:prstGeom prst="rect">
                  <a:avLst/>
                </a:prstGeom>
                <a:noFill/>
              </p:spPr>
              <p:txBody>
                <a:bodyPr wrap="none" rtlCol="0">
                  <a:spAutoFit/>
                </a:bodyPr>
                <a:lstStyle/>
                <a:p>
                  <a:pPr algn="ctr"/>
                  <a:r>
                    <a:rPr lang="en-US" sz="1650" i="1" dirty="0"/>
                    <a:t>Site and Year mean</a:t>
                  </a:r>
                </a:p>
                <a:p>
                  <a:pPr algn="ctr"/>
                  <a:r>
                    <a:rPr lang="en-US" sz="1650" dirty="0"/>
                    <a:t>13</a:t>
                  </a:r>
                </a:p>
              </p:txBody>
            </p:sp>
            <p:grpSp>
              <p:nvGrpSpPr>
                <p:cNvPr id="182" name="Group 181">
                  <a:extLst>
                    <a:ext uri="{FF2B5EF4-FFF2-40B4-BE49-F238E27FC236}">
                      <a16:creationId xmlns:a16="http://schemas.microsoft.com/office/drawing/2014/main" id="{10C62B39-FAB9-4CA4-A3C6-3FE455371740}"/>
                    </a:ext>
                  </a:extLst>
                </p:cNvPr>
                <p:cNvGrpSpPr/>
                <p:nvPr/>
              </p:nvGrpSpPr>
              <p:grpSpPr>
                <a:xfrm>
                  <a:off x="1548494" y="1167152"/>
                  <a:ext cx="1251118" cy="400109"/>
                  <a:chOff x="1543929" y="1067142"/>
                  <a:chExt cx="1251118" cy="400109"/>
                </a:xfrm>
              </p:grpSpPr>
              <p:sp>
                <p:nvSpPr>
                  <p:cNvPr id="184" name="TextBox 183">
                    <a:extLst>
                      <a:ext uri="{FF2B5EF4-FFF2-40B4-BE49-F238E27FC236}">
                        <a16:creationId xmlns:a16="http://schemas.microsoft.com/office/drawing/2014/main" id="{A30BC1CE-0A80-4BD5-9B54-1560D7A480C5}"/>
                      </a:ext>
                    </a:extLst>
                  </p:cNvPr>
                  <p:cNvSpPr txBox="1"/>
                  <p:nvPr/>
                </p:nvSpPr>
                <p:spPr>
                  <a:xfrm>
                    <a:off x="2317138" y="1156112"/>
                    <a:ext cx="477909" cy="230833"/>
                  </a:xfrm>
                  <a:prstGeom prst="rect">
                    <a:avLst/>
                  </a:prstGeom>
                  <a:noFill/>
                </p:spPr>
                <p:txBody>
                  <a:bodyPr wrap="none" rtlCol="0">
                    <a:spAutoFit/>
                  </a:bodyPr>
                  <a:lstStyle/>
                  <a:p>
                    <a:pPr algn="ctr"/>
                    <a:r>
                      <a:rPr lang="en-US" sz="1650" b="1" dirty="0"/>
                      <a:t>= </a:t>
                    </a:r>
                    <a:r>
                      <a:rPr lang="en-US" sz="1650" b="1" dirty="0">
                        <a:solidFill>
                          <a:srgbClr val="8B0000"/>
                        </a:solidFill>
                      </a:rPr>
                      <a:t>0.29</a:t>
                    </a:r>
                  </a:p>
                </p:txBody>
              </p:sp>
              <p:grpSp>
                <p:nvGrpSpPr>
                  <p:cNvPr id="185" name="Group 184">
                    <a:extLst>
                      <a:ext uri="{FF2B5EF4-FFF2-40B4-BE49-F238E27FC236}">
                        <a16:creationId xmlns:a16="http://schemas.microsoft.com/office/drawing/2014/main" id="{E3C5702E-9B8A-4F12-9598-C5BB22FA4237}"/>
                      </a:ext>
                    </a:extLst>
                  </p:cNvPr>
                  <p:cNvGrpSpPr/>
                  <p:nvPr/>
                </p:nvGrpSpPr>
                <p:grpSpPr>
                  <a:xfrm>
                    <a:off x="1543929" y="1067142"/>
                    <a:ext cx="808127" cy="400109"/>
                    <a:chOff x="1539113" y="966294"/>
                    <a:chExt cx="808127" cy="400109"/>
                  </a:xfrm>
                </p:grpSpPr>
                <p:sp>
                  <p:nvSpPr>
                    <p:cNvPr id="186" name="TextBox 185">
                      <a:extLst>
                        <a:ext uri="{FF2B5EF4-FFF2-40B4-BE49-F238E27FC236}">
                          <a16:creationId xmlns:a16="http://schemas.microsoft.com/office/drawing/2014/main" id="{CB73E94B-A1AD-435B-9852-84C33666407F}"/>
                        </a:ext>
                      </a:extLst>
                    </p:cNvPr>
                    <p:cNvSpPr txBox="1"/>
                    <p:nvPr/>
                  </p:nvSpPr>
                  <p:spPr>
                    <a:xfrm>
                      <a:off x="1539113" y="966294"/>
                      <a:ext cx="808127" cy="400109"/>
                    </a:xfrm>
                    <a:prstGeom prst="rect">
                      <a:avLst/>
                    </a:prstGeom>
                    <a:noFill/>
                  </p:spPr>
                  <p:txBody>
                    <a:bodyPr wrap="none" rtlCol="0">
                      <a:spAutoFit/>
                    </a:bodyPr>
                    <a:lstStyle/>
                    <a:p>
                      <a:pPr algn="ctr"/>
                      <a:r>
                        <a:rPr lang="en-US" sz="1650" dirty="0"/>
                        <a:t>(13 – 12.43)</a:t>
                      </a:r>
                      <a:br>
                        <a:rPr lang="en-US" sz="1650" dirty="0"/>
                      </a:br>
                      <a:r>
                        <a:rPr lang="en-US" sz="1650" dirty="0"/>
                        <a:t>1.91 </a:t>
                      </a:r>
                    </a:p>
                  </p:txBody>
                </p:sp>
                <p:cxnSp>
                  <p:nvCxnSpPr>
                    <p:cNvPr id="187" name="Straight Connector 186">
                      <a:extLst>
                        <a:ext uri="{FF2B5EF4-FFF2-40B4-BE49-F238E27FC236}">
                          <a16:creationId xmlns:a16="http://schemas.microsoft.com/office/drawing/2014/main" id="{6087B080-FF8A-4022-BCEA-01A735A0CBB1}"/>
                        </a:ext>
                      </a:extLst>
                    </p:cNvPr>
                    <p:cNvCxnSpPr>
                      <a:cxnSpLocks/>
                    </p:cNvCxnSpPr>
                    <p:nvPr/>
                  </p:nvCxnSpPr>
                  <p:spPr>
                    <a:xfrm>
                      <a:off x="1586490" y="1191261"/>
                      <a:ext cx="73152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83" name="Rectangle 182">
                  <a:extLst>
                    <a:ext uri="{FF2B5EF4-FFF2-40B4-BE49-F238E27FC236}">
                      <a16:creationId xmlns:a16="http://schemas.microsoft.com/office/drawing/2014/main" id="{5AB003E2-E911-4941-A9BA-04977682940A}"/>
                    </a:ext>
                  </a:extLst>
                </p:cNvPr>
                <p:cNvSpPr/>
                <p:nvPr/>
              </p:nvSpPr>
              <p:spPr>
                <a:xfrm>
                  <a:off x="1523801" y="984093"/>
                  <a:ext cx="1302108" cy="230833"/>
                </a:xfrm>
                <a:prstGeom prst="rect">
                  <a:avLst/>
                </a:prstGeom>
              </p:spPr>
              <p:txBody>
                <a:bodyPr wrap="none">
                  <a:spAutoFit/>
                </a:bodyPr>
                <a:lstStyle/>
                <a:p>
                  <a:pPr algn="ctr"/>
                  <a:r>
                    <a:rPr lang="en-US" sz="1650" i="1" dirty="0"/>
                    <a:t>Site and Year Z-score</a:t>
                  </a:r>
                </a:p>
              </p:txBody>
            </p:sp>
          </p:grpSp>
        </p:grpSp>
        <p:grpSp>
          <p:nvGrpSpPr>
            <p:cNvPr id="191" name="Group 190">
              <a:extLst>
                <a:ext uri="{FF2B5EF4-FFF2-40B4-BE49-F238E27FC236}">
                  <a16:creationId xmlns:a16="http://schemas.microsoft.com/office/drawing/2014/main" id="{16D9DFDC-A295-443F-8C12-4C06AFF5BD6C}"/>
                </a:ext>
              </a:extLst>
            </p:cNvPr>
            <p:cNvGrpSpPr/>
            <p:nvPr/>
          </p:nvGrpSpPr>
          <p:grpSpPr>
            <a:xfrm>
              <a:off x="2966808" y="2819809"/>
              <a:ext cx="1794549" cy="1005245"/>
              <a:chOff x="1031360" y="562016"/>
              <a:chExt cx="1794549" cy="1005245"/>
            </a:xfrm>
          </p:grpSpPr>
          <p:grpSp>
            <p:nvGrpSpPr>
              <p:cNvPr id="192" name="Group 191">
                <a:extLst>
                  <a:ext uri="{FF2B5EF4-FFF2-40B4-BE49-F238E27FC236}">
                    <a16:creationId xmlns:a16="http://schemas.microsoft.com/office/drawing/2014/main" id="{AA91D2AB-A553-42F7-854D-4C95B66C224F}"/>
                  </a:ext>
                </a:extLst>
              </p:cNvPr>
              <p:cNvGrpSpPr/>
              <p:nvPr/>
            </p:nvGrpSpPr>
            <p:grpSpPr>
              <a:xfrm>
                <a:off x="1031360" y="613900"/>
                <a:ext cx="457200" cy="932254"/>
                <a:chOff x="1463877" y="519264"/>
                <a:chExt cx="457200" cy="932254"/>
              </a:xfrm>
            </p:grpSpPr>
            <p:sp>
              <p:nvSpPr>
                <p:cNvPr id="201" name="TextBox 200">
                  <a:extLst>
                    <a:ext uri="{FF2B5EF4-FFF2-40B4-BE49-F238E27FC236}">
                      <a16:creationId xmlns:a16="http://schemas.microsoft.com/office/drawing/2014/main" id="{89A7132A-8F66-4813-A266-E0AC62EEEF8A}"/>
                    </a:ext>
                  </a:extLst>
                </p:cNvPr>
                <p:cNvSpPr txBox="1"/>
                <p:nvPr/>
              </p:nvSpPr>
              <p:spPr>
                <a:xfrm>
                  <a:off x="1499369" y="519264"/>
                  <a:ext cx="386217" cy="738664"/>
                </a:xfrm>
                <a:prstGeom prst="rect">
                  <a:avLst/>
                </a:prstGeom>
                <a:noFill/>
              </p:spPr>
              <p:txBody>
                <a:bodyPr wrap="none" rtlCol="0">
                  <a:spAutoFit/>
                </a:bodyPr>
                <a:lstStyle/>
                <a:p>
                  <a:pPr algn="ctr"/>
                  <a:r>
                    <a:rPr lang="en-US" sz="1650" i="1" dirty="0"/>
                    <a:t>data</a:t>
                  </a:r>
                </a:p>
                <a:p>
                  <a:pPr algn="ctr"/>
                  <a:r>
                    <a:rPr lang="en-US" sz="1650" dirty="0"/>
                    <a:t>14</a:t>
                  </a:r>
                </a:p>
                <a:p>
                  <a:pPr algn="ctr"/>
                  <a:endParaRPr lang="en-US" sz="1650" dirty="0"/>
                </a:p>
                <a:p>
                  <a:pPr algn="ctr"/>
                  <a:endParaRPr lang="en-US" sz="1650" dirty="0"/>
                </a:p>
              </p:txBody>
            </p:sp>
            <p:sp>
              <p:nvSpPr>
                <p:cNvPr id="202" name="Rectangle 201">
                  <a:extLst>
                    <a:ext uri="{FF2B5EF4-FFF2-40B4-BE49-F238E27FC236}">
                      <a16:creationId xmlns:a16="http://schemas.microsoft.com/office/drawing/2014/main" id="{29B8DDC0-FD8C-4A65-ABFE-B6DBB21E2684}"/>
                    </a:ext>
                  </a:extLst>
                </p:cNvPr>
                <p:cNvSpPr/>
                <p:nvPr/>
              </p:nvSpPr>
              <p:spPr>
                <a:xfrm>
                  <a:off x="1463877" y="537118"/>
                  <a:ext cx="457200" cy="914400"/>
                </a:xfrm>
                <a:prstGeom prst="rect">
                  <a:avLst/>
                </a:prstGeom>
                <a:no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93" name="Group 192">
                <a:extLst>
                  <a:ext uri="{FF2B5EF4-FFF2-40B4-BE49-F238E27FC236}">
                    <a16:creationId xmlns:a16="http://schemas.microsoft.com/office/drawing/2014/main" id="{CB467748-95C3-4A6F-B977-05EDA97D7B86}"/>
                  </a:ext>
                </a:extLst>
              </p:cNvPr>
              <p:cNvGrpSpPr/>
              <p:nvPr/>
            </p:nvGrpSpPr>
            <p:grpSpPr>
              <a:xfrm>
                <a:off x="1523801" y="562016"/>
                <a:ext cx="1302108" cy="1005245"/>
                <a:chOff x="1523801" y="562016"/>
                <a:chExt cx="1302108" cy="1005245"/>
              </a:xfrm>
            </p:grpSpPr>
            <p:sp>
              <p:nvSpPr>
                <p:cNvPr id="194" name="TextBox 193">
                  <a:extLst>
                    <a:ext uri="{FF2B5EF4-FFF2-40B4-BE49-F238E27FC236}">
                      <a16:creationId xmlns:a16="http://schemas.microsoft.com/office/drawing/2014/main" id="{69FC8C15-20BE-4F1D-A797-BC6A67E97706}"/>
                    </a:ext>
                  </a:extLst>
                </p:cNvPr>
                <p:cNvSpPr txBox="1"/>
                <p:nvPr/>
              </p:nvSpPr>
              <p:spPr>
                <a:xfrm>
                  <a:off x="1566505" y="562016"/>
                  <a:ext cx="1216700" cy="400109"/>
                </a:xfrm>
                <a:prstGeom prst="rect">
                  <a:avLst/>
                </a:prstGeom>
                <a:noFill/>
              </p:spPr>
              <p:txBody>
                <a:bodyPr wrap="none" rtlCol="0">
                  <a:spAutoFit/>
                </a:bodyPr>
                <a:lstStyle/>
                <a:p>
                  <a:pPr algn="ctr"/>
                  <a:r>
                    <a:rPr lang="en-US" sz="1650" i="1" dirty="0"/>
                    <a:t>Site and Year mean</a:t>
                  </a:r>
                </a:p>
                <a:p>
                  <a:pPr algn="ctr"/>
                  <a:r>
                    <a:rPr lang="en-US" sz="1650" dirty="0"/>
                    <a:t>14</a:t>
                  </a:r>
                </a:p>
              </p:txBody>
            </p:sp>
            <p:grpSp>
              <p:nvGrpSpPr>
                <p:cNvPr id="195" name="Group 194">
                  <a:extLst>
                    <a:ext uri="{FF2B5EF4-FFF2-40B4-BE49-F238E27FC236}">
                      <a16:creationId xmlns:a16="http://schemas.microsoft.com/office/drawing/2014/main" id="{DCF8B337-3E64-4C34-A29E-4954F1C569CD}"/>
                    </a:ext>
                  </a:extLst>
                </p:cNvPr>
                <p:cNvGrpSpPr/>
                <p:nvPr/>
              </p:nvGrpSpPr>
              <p:grpSpPr>
                <a:xfrm>
                  <a:off x="1548494" y="1167152"/>
                  <a:ext cx="1251118" cy="400109"/>
                  <a:chOff x="1543929" y="1067142"/>
                  <a:chExt cx="1251118" cy="400109"/>
                </a:xfrm>
              </p:grpSpPr>
              <p:sp>
                <p:nvSpPr>
                  <p:cNvPr id="197" name="TextBox 196">
                    <a:extLst>
                      <a:ext uri="{FF2B5EF4-FFF2-40B4-BE49-F238E27FC236}">
                        <a16:creationId xmlns:a16="http://schemas.microsoft.com/office/drawing/2014/main" id="{B6290DFD-ED08-4336-A2A9-96335A639159}"/>
                      </a:ext>
                    </a:extLst>
                  </p:cNvPr>
                  <p:cNvSpPr txBox="1"/>
                  <p:nvPr/>
                </p:nvSpPr>
                <p:spPr>
                  <a:xfrm>
                    <a:off x="2317138" y="1156112"/>
                    <a:ext cx="477909" cy="230833"/>
                  </a:xfrm>
                  <a:prstGeom prst="rect">
                    <a:avLst/>
                  </a:prstGeom>
                  <a:noFill/>
                </p:spPr>
                <p:txBody>
                  <a:bodyPr wrap="none" rtlCol="0">
                    <a:spAutoFit/>
                  </a:bodyPr>
                  <a:lstStyle/>
                  <a:p>
                    <a:pPr algn="ctr"/>
                    <a:r>
                      <a:rPr lang="en-US" sz="1650" b="1" dirty="0"/>
                      <a:t>= </a:t>
                    </a:r>
                    <a:r>
                      <a:rPr lang="en-US" sz="1650" b="1" dirty="0">
                        <a:solidFill>
                          <a:srgbClr val="8B0000"/>
                        </a:solidFill>
                      </a:rPr>
                      <a:t>0.82</a:t>
                    </a:r>
                  </a:p>
                </p:txBody>
              </p:sp>
              <p:grpSp>
                <p:nvGrpSpPr>
                  <p:cNvPr id="198" name="Group 197">
                    <a:extLst>
                      <a:ext uri="{FF2B5EF4-FFF2-40B4-BE49-F238E27FC236}">
                        <a16:creationId xmlns:a16="http://schemas.microsoft.com/office/drawing/2014/main" id="{D1CC0148-F448-46A7-A136-D36530A0D8BC}"/>
                      </a:ext>
                    </a:extLst>
                  </p:cNvPr>
                  <p:cNvGrpSpPr/>
                  <p:nvPr/>
                </p:nvGrpSpPr>
                <p:grpSpPr>
                  <a:xfrm>
                    <a:off x="1543929" y="1067142"/>
                    <a:ext cx="808127" cy="400109"/>
                    <a:chOff x="1539113" y="966294"/>
                    <a:chExt cx="808127" cy="400109"/>
                  </a:xfrm>
                </p:grpSpPr>
                <p:sp>
                  <p:nvSpPr>
                    <p:cNvPr id="199" name="TextBox 198">
                      <a:extLst>
                        <a:ext uri="{FF2B5EF4-FFF2-40B4-BE49-F238E27FC236}">
                          <a16:creationId xmlns:a16="http://schemas.microsoft.com/office/drawing/2014/main" id="{75461500-F3B6-4F2E-9E0D-A8C5059ACFEA}"/>
                        </a:ext>
                      </a:extLst>
                    </p:cNvPr>
                    <p:cNvSpPr txBox="1"/>
                    <p:nvPr/>
                  </p:nvSpPr>
                  <p:spPr>
                    <a:xfrm>
                      <a:off x="1539113" y="966294"/>
                      <a:ext cx="808127" cy="400109"/>
                    </a:xfrm>
                    <a:prstGeom prst="rect">
                      <a:avLst/>
                    </a:prstGeom>
                    <a:noFill/>
                  </p:spPr>
                  <p:txBody>
                    <a:bodyPr wrap="none" rtlCol="0">
                      <a:spAutoFit/>
                    </a:bodyPr>
                    <a:lstStyle/>
                    <a:p>
                      <a:pPr algn="ctr"/>
                      <a:r>
                        <a:rPr lang="en-US" sz="1650" dirty="0"/>
                        <a:t>(14 – 12.43)</a:t>
                      </a:r>
                      <a:br>
                        <a:rPr lang="en-US" sz="1650" dirty="0"/>
                      </a:br>
                      <a:r>
                        <a:rPr lang="en-US" sz="1650" dirty="0"/>
                        <a:t>1.91 </a:t>
                      </a:r>
                    </a:p>
                  </p:txBody>
                </p:sp>
                <p:cxnSp>
                  <p:nvCxnSpPr>
                    <p:cNvPr id="200" name="Straight Connector 199">
                      <a:extLst>
                        <a:ext uri="{FF2B5EF4-FFF2-40B4-BE49-F238E27FC236}">
                          <a16:creationId xmlns:a16="http://schemas.microsoft.com/office/drawing/2014/main" id="{86646E31-58B4-4C7C-8CEC-383DBD54D4D4}"/>
                        </a:ext>
                      </a:extLst>
                    </p:cNvPr>
                    <p:cNvCxnSpPr>
                      <a:cxnSpLocks/>
                    </p:cNvCxnSpPr>
                    <p:nvPr/>
                  </p:nvCxnSpPr>
                  <p:spPr>
                    <a:xfrm>
                      <a:off x="1586490" y="1191261"/>
                      <a:ext cx="73152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96" name="Rectangle 195">
                  <a:extLst>
                    <a:ext uri="{FF2B5EF4-FFF2-40B4-BE49-F238E27FC236}">
                      <a16:creationId xmlns:a16="http://schemas.microsoft.com/office/drawing/2014/main" id="{0231B5BA-5F9C-4DC5-979C-BCC881FC61EE}"/>
                    </a:ext>
                  </a:extLst>
                </p:cNvPr>
                <p:cNvSpPr/>
                <p:nvPr/>
              </p:nvSpPr>
              <p:spPr>
                <a:xfrm>
                  <a:off x="1523801" y="984093"/>
                  <a:ext cx="1302108" cy="230833"/>
                </a:xfrm>
                <a:prstGeom prst="rect">
                  <a:avLst/>
                </a:prstGeom>
              </p:spPr>
              <p:txBody>
                <a:bodyPr wrap="none">
                  <a:spAutoFit/>
                </a:bodyPr>
                <a:lstStyle/>
                <a:p>
                  <a:pPr algn="ctr"/>
                  <a:r>
                    <a:rPr lang="en-US" sz="1650" i="1" dirty="0"/>
                    <a:t>Site and Year Z-score</a:t>
                  </a:r>
                </a:p>
              </p:txBody>
            </p:sp>
          </p:grpSp>
        </p:grpSp>
        <p:grpSp>
          <p:nvGrpSpPr>
            <p:cNvPr id="203" name="Group 202">
              <a:extLst>
                <a:ext uri="{FF2B5EF4-FFF2-40B4-BE49-F238E27FC236}">
                  <a16:creationId xmlns:a16="http://schemas.microsoft.com/office/drawing/2014/main" id="{FE45FFA7-A03E-4CCB-8C41-2BDA470919A3}"/>
                </a:ext>
              </a:extLst>
            </p:cNvPr>
            <p:cNvGrpSpPr/>
            <p:nvPr/>
          </p:nvGrpSpPr>
          <p:grpSpPr>
            <a:xfrm>
              <a:off x="4949523" y="2819809"/>
              <a:ext cx="1794549" cy="1005245"/>
              <a:chOff x="1031360" y="562016"/>
              <a:chExt cx="1794549" cy="1005245"/>
            </a:xfrm>
          </p:grpSpPr>
          <p:grpSp>
            <p:nvGrpSpPr>
              <p:cNvPr id="204" name="Group 203">
                <a:extLst>
                  <a:ext uri="{FF2B5EF4-FFF2-40B4-BE49-F238E27FC236}">
                    <a16:creationId xmlns:a16="http://schemas.microsoft.com/office/drawing/2014/main" id="{A01B96B2-635C-4BF5-90FB-6FE5CDC93E7F}"/>
                  </a:ext>
                </a:extLst>
              </p:cNvPr>
              <p:cNvGrpSpPr/>
              <p:nvPr/>
            </p:nvGrpSpPr>
            <p:grpSpPr>
              <a:xfrm>
                <a:off x="1031360" y="613900"/>
                <a:ext cx="457200" cy="932254"/>
                <a:chOff x="1463877" y="519264"/>
                <a:chExt cx="457200" cy="932254"/>
              </a:xfrm>
            </p:grpSpPr>
            <p:sp>
              <p:nvSpPr>
                <p:cNvPr id="213" name="TextBox 212">
                  <a:extLst>
                    <a:ext uri="{FF2B5EF4-FFF2-40B4-BE49-F238E27FC236}">
                      <a16:creationId xmlns:a16="http://schemas.microsoft.com/office/drawing/2014/main" id="{22D1D387-4040-400D-A8A2-11A0DCF57807}"/>
                    </a:ext>
                  </a:extLst>
                </p:cNvPr>
                <p:cNvSpPr txBox="1"/>
                <p:nvPr/>
              </p:nvSpPr>
              <p:spPr>
                <a:xfrm>
                  <a:off x="1499369" y="519264"/>
                  <a:ext cx="386217" cy="738664"/>
                </a:xfrm>
                <a:prstGeom prst="rect">
                  <a:avLst/>
                </a:prstGeom>
                <a:noFill/>
              </p:spPr>
              <p:txBody>
                <a:bodyPr wrap="none" rtlCol="0">
                  <a:spAutoFit/>
                </a:bodyPr>
                <a:lstStyle/>
                <a:p>
                  <a:pPr algn="ctr"/>
                  <a:r>
                    <a:rPr lang="en-US" sz="1650" i="1" dirty="0"/>
                    <a:t>data</a:t>
                  </a:r>
                </a:p>
                <a:p>
                  <a:pPr algn="ctr"/>
                  <a:r>
                    <a:rPr lang="en-US" sz="1650" dirty="0"/>
                    <a:t>10</a:t>
                  </a:r>
                </a:p>
                <a:p>
                  <a:pPr algn="ctr"/>
                  <a:r>
                    <a:rPr lang="en-US" sz="1650" dirty="0"/>
                    <a:t>12</a:t>
                  </a:r>
                </a:p>
                <a:p>
                  <a:pPr algn="ctr"/>
                  <a:r>
                    <a:rPr lang="en-US" sz="1650" dirty="0"/>
                    <a:t>9</a:t>
                  </a:r>
                </a:p>
              </p:txBody>
            </p:sp>
            <p:sp>
              <p:nvSpPr>
                <p:cNvPr id="214" name="Rectangle 213">
                  <a:extLst>
                    <a:ext uri="{FF2B5EF4-FFF2-40B4-BE49-F238E27FC236}">
                      <a16:creationId xmlns:a16="http://schemas.microsoft.com/office/drawing/2014/main" id="{2139A641-5691-43F7-A76D-7B8CB7099F08}"/>
                    </a:ext>
                  </a:extLst>
                </p:cNvPr>
                <p:cNvSpPr/>
                <p:nvPr/>
              </p:nvSpPr>
              <p:spPr>
                <a:xfrm>
                  <a:off x="1463877" y="537118"/>
                  <a:ext cx="457200" cy="914400"/>
                </a:xfrm>
                <a:prstGeom prst="rect">
                  <a:avLst/>
                </a:prstGeom>
                <a:no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205" name="Group 204">
                <a:extLst>
                  <a:ext uri="{FF2B5EF4-FFF2-40B4-BE49-F238E27FC236}">
                    <a16:creationId xmlns:a16="http://schemas.microsoft.com/office/drawing/2014/main" id="{5E717098-1E4C-456B-A36D-4EA74E7B7F64}"/>
                  </a:ext>
                </a:extLst>
              </p:cNvPr>
              <p:cNvGrpSpPr/>
              <p:nvPr/>
            </p:nvGrpSpPr>
            <p:grpSpPr>
              <a:xfrm>
                <a:off x="1495061" y="562016"/>
                <a:ext cx="1330848" cy="1005245"/>
                <a:chOff x="1495061" y="562016"/>
                <a:chExt cx="1330848" cy="1005245"/>
              </a:xfrm>
            </p:grpSpPr>
            <p:sp>
              <p:nvSpPr>
                <p:cNvPr id="206" name="TextBox 205">
                  <a:extLst>
                    <a:ext uri="{FF2B5EF4-FFF2-40B4-BE49-F238E27FC236}">
                      <a16:creationId xmlns:a16="http://schemas.microsoft.com/office/drawing/2014/main" id="{ADD0D959-3286-4615-AADA-DFA3E6A52FBE}"/>
                    </a:ext>
                  </a:extLst>
                </p:cNvPr>
                <p:cNvSpPr txBox="1"/>
                <p:nvPr/>
              </p:nvSpPr>
              <p:spPr>
                <a:xfrm>
                  <a:off x="1566505" y="562016"/>
                  <a:ext cx="1216700" cy="400109"/>
                </a:xfrm>
                <a:prstGeom prst="rect">
                  <a:avLst/>
                </a:prstGeom>
                <a:noFill/>
              </p:spPr>
              <p:txBody>
                <a:bodyPr wrap="none" rtlCol="0">
                  <a:spAutoFit/>
                </a:bodyPr>
                <a:lstStyle/>
                <a:p>
                  <a:pPr algn="ctr"/>
                  <a:r>
                    <a:rPr lang="en-US" sz="1650" i="1" dirty="0"/>
                    <a:t>Site and Year mean</a:t>
                  </a:r>
                </a:p>
                <a:p>
                  <a:pPr algn="ctr"/>
                  <a:r>
                    <a:rPr lang="en-US" sz="1650" dirty="0"/>
                    <a:t>10.3</a:t>
                  </a:r>
                </a:p>
              </p:txBody>
            </p:sp>
            <p:grpSp>
              <p:nvGrpSpPr>
                <p:cNvPr id="207" name="Group 206">
                  <a:extLst>
                    <a:ext uri="{FF2B5EF4-FFF2-40B4-BE49-F238E27FC236}">
                      <a16:creationId xmlns:a16="http://schemas.microsoft.com/office/drawing/2014/main" id="{8517040C-3878-4D18-9737-A55DA341C41B}"/>
                    </a:ext>
                  </a:extLst>
                </p:cNvPr>
                <p:cNvGrpSpPr/>
                <p:nvPr/>
              </p:nvGrpSpPr>
              <p:grpSpPr>
                <a:xfrm>
                  <a:off x="1495061" y="1167152"/>
                  <a:ext cx="1325924" cy="400109"/>
                  <a:chOff x="1490496" y="1067142"/>
                  <a:chExt cx="1325924" cy="400109"/>
                </a:xfrm>
              </p:grpSpPr>
              <p:sp>
                <p:nvSpPr>
                  <p:cNvPr id="209" name="TextBox 208">
                    <a:extLst>
                      <a:ext uri="{FF2B5EF4-FFF2-40B4-BE49-F238E27FC236}">
                        <a16:creationId xmlns:a16="http://schemas.microsoft.com/office/drawing/2014/main" id="{6121EB08-82EC-41D9-B852-92EADCC3CB41}"/>
                      </a:ext>
                    </a:extLst>
                  </p:cNvPr>
                  <p:cNvSpPr txBox="1"/>
                  <p:nvPr/>
                </p:nvSpPr>
                <p:spPr>
                  <a:xfrm>
                    <a:off x="2295765" y="1156112"/>
                    <a:ext cx="520655" cy="230833"/>
                  </a:xfrm>
                  <a:prstGeom prst="rect">
                    <a:avLst/>
                  </a:prstGeom>
                  <a:noFill/>
                </p:spPr>
                <p:txBody>
                  <a:bodyPr wrap="none" rtlCol="0">
                    <a:spAutoFit/>
                  </a:bodyPr>
                  <a:lstStyle/>
                  <a:p>
                    <a:pPr algn="ctr"/>
                    <a:r>
                      <a:rPr lang="en-US" sz="1650" b="1" dirty="0"/>
                      <a:t>= </a:t>
                    </a:r>
                    <a:r>
                      <a:rPr lang="en-US" sz="1650" b="1" dirty="0">
                        <a:solidFill>
                          <a:srgbClr val="00008B"/>
                        </a:solidFill>
                      </a:rPr>
                      <a:t>-1.11</a:t>
                    </a:r>
                  </a:p>
                </p:txBody>
              </p:sp>
              <p:grpSp>
                <p:nvGrpSpPr>
                  <p:cNvPr id="210" name="Group 209">
                    <a:extLst>
                      <a:ext uri="{FF2B5EF4-FFF2-40B4-BE49-F238E27FC236}">
                        <a16:creationId xmlns:a16="http://schemas.microsoft.com/office/drawing/2014/main" id="{41CB295D-4C25-4FAC-882C-C67C26228C37}"/>
                      </a:ext>
                    </a:extLst>
                  </p:cNvPr>
                  <p:cNvGrpSpPr/>
                  <p:nvPr/>
                </p:nvGrpSpPr>
                <p:grpSpPr>
                  <a:xfrm>
                    <a:off x="1490496" y="1067142"/>
                    <a:ext cx="914995" cy="400109"/>
                    <a:chOff x="1485680" y="966294"/>
                    <a:chExt cx="914995" cy="400109"/>
                  </a:xfrm>
                </p:grpSpPr>
                <p:sp>
                  <p:nvSpPr>
                    <p:cNvPr id="211" name="TextBox 210">
                      <a:extLst>
                        <a:ext uri="{FF2B5EF4-FFF2-40B4-BE49-F238E27FC236}">
                          <a16:creationId xmlns:a16="http://schemas.microsoft.com/office/drawing/2014/main" id="{C26D201E-C4A9-44BE-994D-A4538F2427C5}"/>
                        </a:ext>
                      </a:extLst>
                    </p:cNvPr>
                    <p:cNvSpPr txBox="1"/>
                    <p:nvPr/>
                  </p:nvSpPr>
                  <p:spPr>
                    <a:xfrm>
                      <a:off x="1485680" y="966294"/>
                      <a:ext cx="914995" cy="400109"/>
                    </a:xfrm>
                    <a:prstGeom prst="rect">
                      <a:avLst/>
                    </a:prstGeom>
                    <a:noFill/>
                  </p:spPr>
                  <p:txBody>
                    <a:bodyPr wrap="none" rtlCol="0">
                      <a:spAutoFit/>
                    </a:bodyPr>
                    <a:lstStyle/>
                    <a:p>
                      <a:pPr algn="ctr"/>
                      <a:r>
                        <a:rPr lang="en-US" sz="1650" dirty="0"/>
                        <a:t>(10.3 – 12.42)</a:t>
                      </a:r>
                      <a:br>
                        <a:rPr lang="en-US" sz="1650" dirty="0"/>
                      </a:br>
                      <a:r>
                        <a:rPr lang="en-US" sz="1650" dirty="0"/>
                        <a:t>1.91 </a:t>
                      </a:r>
                    </a:p>
                  </p:txBody>
                </p:sp>
                <p:cxnSp>
                  <p:nvCxnSpPr>
                    <p:cNvPr id="212" name="Straight Connector 211">
                      <a:extLst>
                        <a:ext uri="{FF2B5EF4-FFF2-40B4-BE49-F238E27FC236}">
                          <a16:creationId xmlns:a16="http://schemas.microsoft.com/office/drawing/2014/main" id="{C2912ABD-393E-461F-8700-242E6ABEA66E}"/>
                        </a:ext>
                      </a:extLst>
                    </p:cNvPr>
                    <p:cNvCxnSpPr>
                      <a:cxnSpLocks/>
                    </p:cNvCxnSpPr>
                    <p:nvPr/>
                  </p:nvCxnSpPr>
                  <p:spPr>
                    <a:xfrm>
                      <a:off x="1586490" y="1191261"/>
                      <a:ext cx="73152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8" name="Rectangle 207">
                  <a:extLst>
                    <a:ext uri="{FF2B5EF4-FFF2-40B4-BE49-F238E27FC236}">
                      <a16:creationId xmlns:a16="http://schemas.microsoft.com/office/drawing/2014/main" id="{D4CDB1DE-EB33-4A43-8FDD-0C3A454D5385}"/>
                    </a:ext>
                  </a:extLst>
                </p:cNvPr>
                <p:cNvSpPr/>
                <p:nvPr/>
              </p:nvSpPr>
              <p:spPr>
                <a:xfrm>
                  <a:off x="1523801" y="984093"/>
                  <a:ext cx="1302108" cy="230833"/>
                </a:xfrm>
                <a:prstGeom prst="rect">
                  <a:avLst/>
                </a:prstGeom>
              </p:spPr>
              <p:txBody>
                <a:bodyPr wrap="none">
                  <a:spAutoFit/>
                </a:bodyPr>
                <a:lstStyle/>
                <a:p>
                  <a:pPr algn="ctr"/>
                  <a:r>
                    <a:rPr lang="en-US" sz="1650" i="1" dirty="0"/>
                    <a:t>Site and Year Z-score</a:t>
                  </a:r>
                </a:p>
              </p:txBody>
            </p:sp>
          </p:grpSp>
        </p:grpSp>
      </p:grpSp>
    </p:spTree>
    <p:extLst>
      <p:ext uri="{BB962C8B-B14F-4D97-AF65-F5344CB8AC3E}">
        <p14:creationId xmlns:p14="http://schemas.microsoft.com/office/powerpoint/2010/main" val="12588799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637553AC-D873-4DA4-A660-AF5A4BEDF64C}">
  <ds:schemaRefs>
    <ds:schemaRef ds:uri="ESRI.ArcGIS.Mapping.OfficeIntegration.PowerPointInfo"/>
  </ds:schemaRefs>
</ds:datastoreItem>
</file>

<file path=customXml/itemProps2.xml><?xml version="1.0" encoding="utf-8"?>
<ds:datastoreItem xmlns:ds="http://schemas.openxmlformats.org/officeDocument/2006/customXml" ds:itemID="{8C6DD4CB-587A-4F22-A80E-D23E0A8BAA31}">
  <ds:schemaRefs>
    <ds:schemaRef ds:uri="ESRI.ArcGIS.Mapping.OfficeIntegration.PowerPointInfo"/>
  </ds:schemaRefs>
</ds:datastoreItem>
</file>

<file path=customXml/itemProps3.xml><?xml version="1.0" encoding="utf-8"?>
<ds:datastoreItem xmlns:ds="http://schemas.openxmlformats.org/officeDocument/2006/customXml" ds:itemID="{D3A4FBDC-FD2E-4D68-8663-AA2ECF1B1048}">
  <ds:schemaRefs>
    <ds:schemaRef ds:uri="ESRI.ArcGIS.Mapping.OfficeIntegration.PowerPointInfo"/>
  </ds:schemaRefs>
</ds:datastoreItem>
</file>

<file path=customXml/itemProps4.xml><?xml version="1.0" encoding="utf-8"?>
<ds:datastoreItem xmlns:ds="http://schemas.openxmlformats.org/officeDocument/2006/customXml" ds:itemID="{E0CD6654-F290-44AF-94E2-2C42B9290771}">
  <ds:schemaRefs>
    <ds:schemaRef ds:uri="ESRI.ArcGIS.Mapping.OfficeIntegration.PowerPointInfo"/>
  </ds:schemaRefs>
</ds:datastoreItem>
</file>

<file path=customXml/itemProps5.xml><?xml version="1.0" encoding="utf-8"?>
<ds:datastoreItem xmlns:ds="http://schemas.openxmlformats.org/officeDocument/2006/customXml" ds:itemID="{5AF6980C-9169-4806-9641-98E17AC4EE63}">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otalTime>8272</TotalTime>
  <Words>2022</Words>
  <Application>Microsoft Office PowerPoint</Application>
  <PresentationFormat>Widescreen</PresentationFormat>
  <Paragraphs>240</Paragraphs>
  <Slides>20</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LucidaGrande</vt:lpstr>
      <vt:lpstr>Roboto Condensed</vt:lpstr>
      <vt:lpstr>Office Theme</vt:lpstr>
      <vt:lpstr>25 YEARS OF WATER QUALITY CHANGE IN RHODE ISLAND LAKES AND PONDS </vt:lpstr>
      <vt:lpstr>PowerPoint Presentation</vt:lpstr>
      <vt:lpstr>Trends in decadal water quality changes… stasis?</vt:lpstr>
      <vt:lpstr>PowerPoint Presentation</vt:lpstr>
      <vt:lpstr>URI Watershed Watch overview</vt:lpstr>
      <vt:lpstr>URI WW Lakes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25 YEARS OF WATER QUALITY CHANGE IN RHODE ISLAND LAKES AND PONDS</dc:title>
  <dc:creator>Kreakie, Betty</dc:creator>
  <cp:lastModifiedBy>Kreakie, Betty</cp:lastModifiedBy>
  <cp:revision>26</cp:revision>
  <dcterms:created xsi:type="dcterms:W3CDTF">2018-10-10T16:28:07Z</dcterms:created>
  <dcterms:modified xsi:type="dcterms:W3CDTF">2019-05-13T18:30:01Z</dcterms:modified>
</cp:coreProperties>
</file>